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8" r:id="rId7"/>
    <p:sldId id="265" r:id="rId8"/>
    <p:sldId id="266" r:id="rId9"/>
    <p:sldId id="269" r:id="rId10"/>
    <p:sldId id="286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7" r:id="rId28"/>
    <p:sldId id="289" r:id="rId29"/>
    <p:sldId id="290" r:id="rId30"/>
    <p:sldId id="291" r:id="rId31"/>
    <p:sldId id="292" r:id="rId32"/>
    <p:sldId id="295" r:id="rId33"/>
    <p:sldId id="296" r:id="rId34"/>
    <p:sldId id="293" r:id="rId35"/>
    <p:sldId id="297" r:id="rId36"/>
    <p:sldId id="294" r:id="rId37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EBD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1382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F74F31B-0F95-45F2-8C15-09D0867E518B}" type="doc">
      <dgm:prSet loTypeId="urn:microsoft.com/office/officeart/2008/layout/LinedLis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8BC23251-A919-4836-BF5E-6B98270934DD}">
      <dgm:prSet custT="1"/>
      <dgm:spPr/>
      <dgm:t>
        <a:bodyPr/>
        <a:lstStyle/>
        <a:p>
          <a:r>
            <a:rPr lang="es-ES" sz="3400" dirty="0">
              <a:latin typeface="+mn-lt"/>
              <a:cs typeface="Arial" pitchFamily="34" charset="0"/>
            </a:rPr>
            <a:t>Se comenzará en s</a:t>
          </a:r>
          <a:r>
            <a:rPr lang="es-ES" sz="3400" dirty="0">
              <a:solidFill>
                <a:schemeClr val="tx1"/>
              </a:solidFill>
              <a:latin typeface="+mn-lt"/>
              <a:cs typeface="Arial" pitchFamily="34" charset="0"/>
            </a:rPr>
            <a:t>eptiembre y durará 10 semanas.</a:t>
          </a:r>
        </a:p>
        <a:p>
          <a:endParaRPr lang="en-US" sz="3400" dirty="0">
            <a:latin typeface="+mn-lt"/>
            <a:cs typeface="Arial" pitchFamily="34" charset="0"/>
          </a:endParaRPr>
        </a:p>
      </dgm:t>
    </dgm:pt>
    <dgm:pt modelId="{BFCB920B-2993-4174-90F8-358F45B69999}" type="parTrans" cxnId="{909847D0-0F8A-461A-B18B-14ABF2166303}">
      <dgm:prSet/>
      <dgm:spPr/>
      <dgm:t>
        <a:bodyPr/>
        <a:lstStyle/>
        <a:p>
          <a:endParaRPr lang="en-US"/>
        </a:p>
      </dgm:t>
    </dgm:pt>
    <dgm:pt modelId="{AECB1009-427B-4694-9F82-5158B19612C7}" type="sibTrans" cxnId="{909847D0-0F8A-461A-B18B-14ABF2166303}">
      <dgm:prSet/>
      <dgm:spPr/>
      <dgm:t>
        <a:bodyPr/>
        <a:lstStyle/>
        <a:p>
          <a:endParaRPr lang="en-US"/>
        </a:p>
      </dgm:t>
    </dgm:pt>
    <dgm:pt modelId="{756FD075-92E2-4CE5-872B-79E246992D19}">
      <dgm:prSet custT="1"/>
      <dgm:spPr/>
      <dgm:t>
        <a:bodyPr/>
        <a:lstStyle/>
        <a:p>
          <a:r>
            <a:rPr lang="es-ES" sz="3400" dirty="0">
              <a:latin typeface="+mn-lt"/>
              <a:cs typeface="Arial" pitchFamily="34" charset="0"/>
            </a:rPr>
            <a:t>Durante una semana se realizará una recuperación de viviendas con residentes ausentes y una supervisión de los resultados. </a:t>
          </a:r>
          <a:endParaRPr lang="en-US" sz="3400" dirty="0">
            <a:latin typeface="+mn-lt"/>
            <a:cs typeface="Arial" pitchFamily="34" charset="0"/>
          </a:endParaRPr>
        </a:p>
      </dgm:t>
    </dgm:pt>
    <dgm:pt modelId="{DC31C353-7DE8-45E6-BF52-26958DEF971A}" type="parTrans" cxnId="{F44DEEA2-BF53-4E08-909F-A895E2B958F3}">
      <dgm:prSet/>
      <dgm:spPr/>
      <dgm:t>
        <a:bodyPr/>
        <a:lstStyle/>
        <a:p>
          <a:endParaRPr lang="en-US"/>
        </a:p>
      </dgm:t>
    </dgm:pt>
    <dgm:pt modelId="{8C772297-1E53-49C0-A6E5-A14470B27B68}" type="sibTrans" cxnId="{F44DEEA2-BF53-4E08-909F-A895E2B958F3}">
      <dgm:prSet/>
      <dgm:spPr/>
      <dgm:t>
        <a:bodyPr/>
        <a:lstStyle/>
        <a:p>
          <a:endParaRPr lang="en-US"/>
        </a:p>
      </dgm:t>
    </dgm:pt>
    <dgm:pt modelId="{862CCC71-C58A-4409-97A0-1D9AE6F5FE69}" type="pres">
      <dgm:prSet presAssocID="{6F74F31B-0F95-45F2-8C15-09D0867E518B}" presName="vert0" presStyleCnt="0">
        <dgm:presLayoutVars>
          <dgm:dir/>
          <dgm:animOne val="branch"/>
          <dgm:animLvl val="lvl"/>
        </dgm:presLayoutVars>
      </dgm:prSet>
      <dgm:spPr/>
    </dgm:pt>
    <dgm:pt modelId="{B85AB2B1-5544-4376-969C-92D267499DA7}" type="pres">
      <dgm:prSet presAssocID="{8BC23251-A919-4836-BF5E-6B98270934DD}" presName="thickLine" presStyleLbl="alignNode1" presStyleIdx="0" presStyleCnt="2"/>
      <dgm:spPr/>
    </dgm:pt>
    <dgm:pt modelId="{23F5658D-E0CA-4D8D-AE94-E1A4C2F26A0B}" type="pres">
      <dgm:prSet presAssocID="{8BC23251-A919-4836-BF5E-6B98270934DD}" presName="horz1" presStyleCnt="0"/>
      <dgm:spPr/>
    </dgm:pt>
    <dgm:pt modelId="{19724A35-BF11-47CA-B443-56BF2AC465E7}" type="pres">
      <dgm:prSet presAssocID="{8BC23251-A919-4836-BF5E-6B98270934DD}" presName="tx1" presStyleLbl="revTx" presStyleIdx="0" presStyleCnt="2"/>
      <dgm:spPr/>
    </dgm:pt>
    <dgm:pt modelId="{57A3530F-1EAE-4127-BD4D-9C562EBBF35F}" type="pres">
      <dgm:prSet presAssocID="{8BC23251-A919-4836-BF5E-6B98270934DD}" presName="vert1" presStyleCnt="0"/>
      <dgm:spPr/>
    </dgm:pt>
    <dgm:pt modelId="{AB314022-3C52-4F57-ACD4-5A293F7D39E1}" type="pres">
      <dgm:prSet presAssocID="{756FD075-92E2-4CE5-872B-79E246992D19}" presName="thickLine" presStyleLbl="alignNode1" presStyleIdx="1" presStyleCnt="2" custLinFactNeighborX="-15" custLinFactNeighborY="-33333"/>
      <dgm:spPr/>
    </dgm:pt>
    <dgm:pt modelId="{321FE1CB-8BE6-49C8-80A3-3922D4389AB9}" type="pres">
      <dgm:prSet presAssocID="{756FD075-92E2-4CE5-872B-79E246992D19}" presName="horz1" presStyleCnt="0"/>
      <dgm:spPr/>
    </dgm:pt>
    <dgm:pt modelId="{2DB0512E-FD1D-443B-B683-F45928468F83}" type="pres">
      <dgm:prSet presAssocID="{756FD075-92E2-4CE5-872B-79E246992D19}" presName="tx1" presStyleLbl="revTx" presStyleIdx="1" presStyleCnt="2" custLinFactNeighborX="-29" custLinFactNeighborY="-31399"/>
      <dgm:spPr/>
    </dgm:pt>
    <dgm:pt modelId="{AC3B98FD-AE01-46F2-B470-A8B7F14D5011}" type="pres">
      <dgm:prSet presAssocID="{756FD075-92E2-4CE5-872B-79E246992D19}" presName="vert1" presStyleCnt="0"/>
      <dgm:spPr/>
    </dgm:pt>
  </dgm:ptLst>
  <dgm:cxnLst>
    <dgm:cxn modelId="{3D5A760C-91D9-4DC4-AE33-D7902F277435}" type="presOf" srcId="{756FD075-92E2-4CE5-872B-79E246992D19}" destId="{2DB0512E-FD1D-443B-B683-F45928468F83}" srcOrd="0" destOrd="0" presId="urn:microsoft.com/office/officeart/2008/layout/LinedList"/>
    <dgm:cxn modelId="{77899E38-B534-4CEA-A737-AC994F6AC646}" type="presOf" srcId="{8BC23251-A919-4836-BF5E-6B98270934DD}" destId="{19724A35-BF11-47CA-B443-56BF2AC465E7}" srcOrd="0" destOrd="0" presId="urn:microsoft.com/office/officeart/2008/layout/LinedList"/>
    <dgm:cxn modelId="{5589DE80-6946-4F02-953A-E0D38E99E15C}" type="presOf" srcId="{6F74F31B-0F95-45F2-8C15-09D0867E518B}" destId="{862CCC71-C58A-4409-97A0-1D9AE6F5FE69}" srcOrd="0" destOrd="0" presId="urn:microsoft.com/office/officeart/2008/layout/LinedList"/>
    <dgm:cxn modelId="{F44DEEA2-BF53-4E08-909F-A895E2B958F3}" srcId="{6F74F31B-0F95-45F2-8C15-09D0867E518B}" destId="{756FD075-92E2-4CE5-872B-79E246992D19}" srcOrd="1" destOrd="0" parTransId="{DC31C353-7DE8-45E6-BF52-26958DEF971A}" sibTransId="{8C772297-1E53-49C0-A6E5-A14470B27B68}"/>
    <dgm:cxn modelId="{909847D0-0F8A-461A-B18B-14ABF2166303}" srcId="{6F74F31B-0F95-45F2-8C15-09D0867E518B}" destId="{8BC23251-A919-4836-BF5E-6B98270934DD}" srcOrd="0" destOrd="0" parTransId="{BFCB920B-2993-4174-90F8-358F45B69999}" sibTransId="{AECB1009-427B-4694-9F82-5158B19612C7}"/>
    <dgm:cxn modelId="{A26952B9-FE5C-4707-BA56-BF3D9B3C291D}" type="presParOf" srcId="{862CCC71-C58A-4409-97A0-1D9AE6F5FE69}" destId="{B85AB2B1-5544-4376-969C-92D267499DA7}" srcOrd="0" destOrd="0" presId="urn:microsoft.com/office/officeart/2008/layout/LinedList"/>
    <dgm:cxn modelId="{BE635970-9348-4D00-BB86-5AB6025737DC}" type="presParOf" srcId="{862CCC71-C58A-4409-97A0-1D9AE6F5FE69}" destId="{23F5658D-E0CA-4D8D-AE94-E1A4C2F26A0B}" srcOrd="1" destOrd="0" presId="urn:microsoft.com/office/officeart/2008/layout/LinedList"/>
    <dgm:cxn modelId="{EEE53930-9E06-488C-97F4-9364D561451E}" type="presParOf" srcId="{23F5658D-E0CA-4D8D-AE94-E1A4C2F26A0B}" destId="{19724A35-BF11-47CA-B443-56BF2AC465E7}" srcOrd="0" destOrd="0" presId="urn:microsoft.com/office/officeart/2008/layout/LinedList"/>
    <dgm:cxn modelId="{4250DDC2-E3B2-40C4-AE4F-31B1C73533E1}" type="presParOf" srcId="{23F5658D-E0CA-4D8D-AE94-E1A4C2F26A0B}" destId="{57A3530F-1EAE-4127-BD4D-9C562EBBF35F}" srcOrd="1" destOrd="0" presId="urn:microsoft.com/office/officeart/2008/layout/LinedList"/>
    <dgm:cxn modelId="{08A54DA6-2853-42C9-ACBA-F6E7B11AE809}" type="presParOf" srcId="{862CCC71-C58A-4409-97A0-1D9AE6F5FE69}" destId="{AB314022-3C52-4F57-ACD4-5A293F7D39E1}" srcOrd="2" destOrd="0" presId="urn:microsoft.com/office/officeart/2008/layout/LinedList"/>
    <dgm:cxn modelId="{29B6B656-5339-42FD-9A66-6334520D31B7}" type="presParOf" srcId="{862CCC71-C58A-4409-97A0-1D9AE6F5FE69}" destId="{321FE1CB-8BE6-49C8-80A3-3922D4389AB9}" srcOrd="3" destOrd="0" presId="urn:microsoft.com/office/officeart/2008/layout/LinedList"/>
    <dgm:cxn modelId="{723976F3-9DF9-417F-BECB-7AA19629E3C1}" type="presParOf" srcId="{321FE1CB-8BE6-49C8-80A3-3922D4389AB9}" destId="{2DB0512E-FD1D-443B-B683-F45928468F83}" srcOrd="0" destOrd="0" presId="urn:microsoft.com/office/officeart/2008/layout/LinedList"/>
    <dgm:cxn modelId="{04B7012D-1E41-4AE4-81CB-D5C07788DFBA}" type="presParOf" srcId="{321FE1CB-8BE6-49C8-80A3-3922D4389AB9}" destId="{AC3B98FD-AE01-46F2-B470-A8B7F14D5011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099E60E-44ED-4831-A886-8BBC0B349D1D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858E9FFA-1265-4236-8A7A-76732BFFEE1D}">
      <dgm:prSet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AR" altLang="es-AR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COORDINADORA</a:t>
          </a:r>
          <a:endParaRPr kumimoji="0" lang="es-AR" altLang="es-AR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</a:endParaRPr>
        </a:p>
      </dgm:t>
    </dgm:pt>
    <dgm:pt modelId="{4874C682-7B36-4A66-B395-D7904FB6F9F4}" type="parTrans" cxnId="{42F1F8F2-549B-45F3-B729-C5738865E37E}">
      <dgm:prSet/>
      <dgm:spPr/>
      <dgm:t>
        <a:bodyPr/>
        <a:lstStyle/>
        <a:p>
          <a:endParaRPr lang="es-AR">
            <a:solidFill>
              <a:schemeClr val="bg1"/>
            </a:solidFill>
          </a:endParaRPr>
        </a:p>
      </dgm:t>
    </dgm:pt>
    <dgm:pt modelId="{7E1C09A0-B394-4EA9-A6E6-0E5AC6F4FEA5}" type="sibTrans" cxnId="{42F1F8F2-549B-45F3-B729-C5738865E37E}">
      <dgm:prSet/>
      <dgm:spPr/>
      <dgm:t>
        <a:bodyPr/>
        <a:lstStyle/>
        <a:p>
          <a:endParaRPr lang="es-AR">
            <a:solidFill>
              <a:schemeClr val="bg1"/>
            </a:solidFill>
          </a:endParaRPr>
        </a:p>
      </dgm:t>
    </dgm:pt>
    <dgm:pt modelId="{DFDA796F-A7DE-447F-93A9-91E8DA5CA40F}" type="asst">
      <dgm:prSet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AR" altLang="es-AR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Médica/o</a:t>
          </a:r>
          <a:endParaRPr kumimoji="0" lang="es-AR" altLang="es-AR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</a:endParaRPr>
        </a:p>
      </dgm:t>
    </dgm:pt>
    <dgm:pt modelId="{42C048AE-CE71-4F0C-AF64-B47AA5E285AC}" type="parTrans" cxnId="{4B4DA4CB-D6CA-433C-8B68-2737A656F7CC}">
      <dgm:prSet/>
      <dgm:spPr/>
      <dgm:t>
        <a:bodyPr/>
        <a:lstStyle/>
        <a:p>
          <a:endParaRPr lang="es-AR">
            <a:solidFill>
              <a:schemeClr val="bg1"/>
            </a:solidFill>
          </a:endParaRPr>
        </a:p>
      </dgm:t>
    </dgm:pt>
    <dgm:pt modelId="{86068646-2F52-413E-B40F-DEBE68689003}" type="sibTrans" cxnId="{4B4DA4CB-D6CA-433C-8B68-2737A656F7CC}">
      <dgm:prSet/>
      <dgm:spPr/>
      <dgm:t>
        <a:bodyPr/>
        <a:lstStyle/>
        <a:p>
          <a:endParaRPr lang="es-AR">
            <a:solidFill>
              <a:schemeClr val="bg1"/>
            </a:solidFill>
          </a:endParaRPr>
        </a:p>
      </dgm:t>
    </dgm:pt>
    <dgm:pt modelId="{CED6944D-6314-4CD8-9B1C-84C31CF8C64F}" type="asst">
      <dgm:prSet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AR" altLang="es-AR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Bioquímica/o</a:t>
          </a:r>
          <a:endParaRPr kumimoji="0" lang="es-AR" altLang="es-AR" b="0" i="0" u="none" strike="noStrike" cap="none" normalizeH="0" baseline="0" dirty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</a:endParaRPr>
        </a:p>
      </dgm:t>
    </dgm:pt>
    <dgm:pt modelId="{EFFC30B2-8EFF-40B7-9200-52478F46FD93}" type="parTrans" cxnId="{49447BF2-C826-4F66-93C5-9EFE1AC091C5}">
      <dgm:prSet/>
      <dgm:spPr/>
      <dgm:t>
        <a:bodyPr/>
        <a:lstStyle/>
        <a:p>
          <a:endParaRPr lang="es-AR">
            <a:solidFill>
              <a:schemeClr val="bg1"/>
            </a:solidFill>
          </a:endParaRPr>
        </a:p>
      </dgm:t>
    </dgm:pt>
    <dgm:pt modelId="{EF663A81-50D2-4A89-B1E2-9E872CDB7DFA}" type="sibTrans" cxnId="{49447BF2-C826-4F66-93C5-9EFE1AC091C5}">
      <dgm:prSet/>
      <dgm:spPr/>
      <dgm:t>
        <a:bodyPr/>
        <a:lstStyle/>
        <a:p>
          <a:endParaRPr lang="es-AR">
            <a:solidFill>
              <a:schemeClr val="bg1"/>
            </a:solidFill>
          </a:endParaRPr>
        </a:p>
      </dgm:t>
    </dgm:pt>
    <dgm:pt modelId="{3D138B9B-EE0C-4CC7-B084-E0D8DCF3EC1B}">
      <dgm:prSet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AR" altLang="es-AR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Subcoordinadora </a:t>
          </a:r>
          <a:endParaRPr kumimoji="0" lang="es-AR" altLang="es-AR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</a:endParaRPr>
        </a:p>
      </dgm:t>
    </dgm:pt>
    <dgm:pt modelId="{5FA96C0A-638D-488B-9BB7-09AB73C95FF0}" type="parTrans" cxnId="{BF4245E6-5010-4128-8034-8E907E3D24B3}">
      <dgm:prSet/>
      <dgm:spPr/>
      <dgm:t>
        <a:bodyPr/>
        <a:lstStyle/>
        <a:p>
          <a:endParaRPr lang="es-AR">
            <a:solidFill>
              <a:schemeClr val="bg1"/>
            </a:solidFill>
          </a:endParaRPr>
        </a:p>
      </dgm:t>
    </dgm:pt>
    <dgm:pt modelId="{6759AD7F-7A38-403D-A764-2A9046B85632}" type="sibTrans" cxnId="{BF4245E6-5010-4128-8034-8E907E3D24B3}">
      <dgm:prSet/>
      <dgm:spPr/>
      <dgm:t>
        <a:bodyPr/>
        <a:lstStyle/>
        <a:p>
          <a:endParaRPr lang="es-AR">
            <a:solidFill>
              <a:schemeClr val="bg1"/>
            </a:solidFill>
          </a:endParaRPr>
        </a:p>
      </dgm:t>
    </dgm:pt>
    <dgm:pt modelId="{27A50B6F-F5C3-4A2D-A958-27976EF55EE8}">
      <dgm:prSet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AR" altLang="es-AR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Recepcionistas </a:t>
          </a:r>
          <a:endParaRPr kumimoji="0" lang="es-AR" altLang="es-AR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</a:endParaRPr>
        </a:p>
      </dgm:t>
    </dgm:pt>
    <dgm:pt modelId="{F3F49DC1-BB23-4AB7-86B2-B1417923C1F4}" type="parTrans" cxnId="{307DE9A0-B68A-4488-8E64-B3EABB79E3CD}">
      <dgm:prSet/>
      <dgm:spPr/>
      <dgm:t>
        <a:bodyPr/>
        <a:lstStyle/>
        <a:p>
          <a:endParaRPr lang="es-AR">
            <a:solidFill>
              <a:schemeClr val="bg1"/>
            </a:solidFill>
          </a:endParaRPr>
        </a:p>
      </dgm:t>
    </dgm:pt>
    <dgm:pt modelId="{F455A45C-5F5B-43E5-A7A7-DB496D39D249}" type="sibTrans" cxnId="{307DE9A0-B68A-4488-8E64-B3EABB79E3CD}">
      <dgm:prSet/>
      <dgm:spPr/>
      <dgm:t>
        <a:bodyPr/>
        <a:lstStyle/>
        <a:p>
          <a:endParaRPr lang="es-AR">
            <a:solidFill>
              <a:schemeClr val="bg1"/>
            </a:solidFill>
          </a:endParaRPr>
        </a:p>
      </dgm:t>
    </dgm:pt>
    <dgm:pt modelId="{248FE146-BAF0-4E05-8AA5-3641FA205BB1}">
      <dgm:prSet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s-AR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Enfermera/o</a:t>
          </a:r>
          <a:endParaRPr kumimoji="0" lang="es-ES" altLang="es-AR" b="0" i="0" u="none" strike="noStrike" cap="none" normalizeH="0" baseline="0">
            <a:ln>
              <a:noFill/>
            </a:ln>
            <a:solidFill>
              <a:schemeClr val="bg1"/>
            </a:solidFill>
            <a:effectLst/>
          </a:endParaRPr>
        </a:p>
        <a:p>
          <a:pPr marL="0" marR="0" lvl="0" indent="0" algn="l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s-ES" altLang="es-AR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</a:endParaRPr>
        </a:p>
      </dgm:t>
    </dgm:pt>
    <dgm:pt modelId="{CE589F95-F7AB-408E-9D4D-C0AB6008F4DE}" type="parTrans" cxnId="{5F0D048A-3992-421E-AFAA-A8635A5341B1}">
      <dgm:prSet/>
      <dgm:spPr/>
      <dgm:t>
        <a:bodyPr/>
        <a:lstStyle/>
        <a:p>
          <a:endParaRPr lang="es-AR">
            <a:solidFill>
              <a:schemeClr val="bg1"/>
            </a:solidFill>
          </a:endParaRPr>
        </a:p>
      </dgm:t>
    </dgm:pt>
    <dgm:pt modelId="{F1B525CA-1BB5-42FB-AF16-CB61CF07FA77}" type="sibTrans" cxnId="{5F0D048A-3992-421E-AFAA-A8635A5341B1}">
      <dgm:prSet/>
      <dgm:spPr/>
      <dgm:t>
        <a:bodyPr/>
        <a:lstStyle/>
        <a:p>
          <a:endParaRPr lang="es-AR">
            <a:solidFill>
              <a:schemeClr val="bg1"/>
            </a:solidFill>
          </a:endParaRPr>
        </a:p>
      </dgm:t>
    </dgm:pt>
    <dgm:pt modelId="{32823BDE-A0B6-4E1F-A915-E092B3A99C6C}">
      <dgm:prSet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AR" altLang="es-AR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rPr>
            <a:t>Sensibilizador</a:t>
          </a:r>
        </a:p>
      </dgm:t>
    </dgm:pt>
    <dgm:pt modelId="{404175FB-425A-4DD9-9826-71FD133C7E81}" type="parTrans" cxnId="{CE3D2869-B770-4CF9-86F0-5EDA82E717A7}">
      <dgm:prSet/>
      <dgm:spPr/>
      <dgm:t>
        <a:bodyPr/>
        <a:lstStyle/>
        <a:p>
          <a:endParaRPr lang="es-AR">
            <a:solidFill>
              <a:schemeClr val="bg1"/>
            </a:solidFill>
          </a:endParaRPr>
        </a:p>
      </dgm:t>
    </dgm:pt>
    <dgm:pt modelId="{4D53E5F5-E982-4541-9D8D-D8B45B2C007A}" type="sibTrans" cxnId="{CE3D2869-B770-4CF9-86F0-5EDA82E717A7}">
      <dgm:prSet/>
      <dgm:spPr/>
      <dgm:t>
        <a:bodyPr/>
        <a:lstStyle/>
        <a:p>
          <a:endParaRPr lang="es-AR">
            <a:solidFill>
              <a:schemeClr val="bg1"/>
            </a:solidFill>
          </a:endParaRPr>
        </a:p>
      </dgm:t>
    </dgm:pt>
    <dgm:pt modelId="{73028EFF-A7A7-4493-9027-BAC4548F19E3}" type="pres">
      <dgm:prSet presAssocID="{4099E60E-44ED-4831-A886-8BBC0B349D1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B25C9581-810E-48F9-AE4D-9E8106CEEBAB}" type="pres">
      <dgm:prSet presAssocID="{858E9FFA-1265-4236-8A7A-76732BFFEE1D}" presName="hierRoot1" presStyleCnt="0">
        <dgm:presLayoutVars>
          <dgm:hierBranch/>
        </dgm:presLayoutVars>
      </dgm:prSet>
      <dgm:spPr/>
    </dgm:pt>
    <dgm:pt modelId="{7FC7E1DD-314B-4FAC-A40A-CAD4DC8DF097}" type="pres">
      <dgm:prSet presAssocID="{858E9FFA-1265-4236-8A7A-76732BFFEE1D}" presName="rootComposite1" presStyleCnt="0"/>
      <dgm:spPr/>
    </dgm:pt>
    <dgm:pt modelId="{4B57DD2E-458F-4612-9D2B-35EA40673AF6}" type="pres">
      <dgm:prSet presAssocID="{858E9FFA-1265-4236-8A7A-76732BFFEE1D}" presName="rootText1" presStyleLbl="node0" presStyleIdx="0" presStyleCnt="1">
        <dgm:presLayoutVars>
          <dgm:chPref val="3"/>
        </dgm:presLayoutVars>
      </dgm:prSet>
      <dgm:spPr/>
    </dgm:pt>
    <dgm:pt modelId="{A657E1AF-7BC7-423C-82E6-9AAA339232F9}" type="pres">
      <dgm:prSet presAssocID="{858E9FFA-1265-4236-8A7A-76732BFFEE1D}" presName="rootConnector1" presStyleLbl="node1" presStyleIdx="0" presStyleCnt="0"/>
      <dgm:spPr/>
    </dgm:pt>
    <dgm:pt modelId="{6014E513-FE67-403F-8B14-B8729458D514}" type="pres">
      <dgm:prSet presAssocID="{858E9FFA-1265-4236-8A7A-76732BFFEE1D}" presName="hierChild2" presStyleCnt="0"/>
      <dgm:spPr/>
    </dgm:pt>
    <dgm:pt modelId="{FC2F5B3C-4703-4C20-BD61-3D583DB9FA23}" type="pres">
      <dgm:prSet presAssocID="{5FA96C0A-638D-488B-9BB7-09AB73C95FF0}" presName="Name35" presStyleLbl="parChTrans1D2" presStyleIdx="0" presStyleCnt="3"/>
      <dgm:spPr/>
    </dgm:pt>
    <dgm:pt modelId="{15C9E63C-6E3C-41FC-84AF-951790DF2362}" type="pres">
      <dgm:prSet presAssocID="{3D138B9B-EE0C-4CC7-B084-E0D8DCF3EC1B}" presName="hierRoot2" presStyleCnt="0">
        <dgm:presLayoutVars>
          <dgm:hierBranch/>
        </dgm:presLayoutVars>
      </dgm:prSet>
      <dgm:spPr/>
    </dgm:pt>
    <dgm:pt modelId="{FC9DFFF6-2216-4F07-B06E-081C3E2CEEB7}" type="pres">
      <dgm:prSet presAssocID="{3D138B9B-EE0C-4CC7-B084-E0D8DCF3EC1B}" presName="rootComposite" presStyleCnt="0"/>
      <dgm:spPr/>
    </dgm:pt>
    <dgm:pt modelId="{F9E3B3A3-4CF4-4061-97AD-74108794B1EB}" type="pres">
      <dgm:prSet presAssocID="{3D138B9B-EE0C-4CC7-B084-E0D8DCF3EC1B}" presName="rootText" presStyleLbl="node2" presStyleIdx="0" presStyleCnt="1">
        <dgm:presLayoutVars>
          <dgm:chPref val="3"/>
        </dgm:presLayoutVars>
      </dgm:prSet>
      <dgm:spPr/>
    </dgm:pt>
    <dgm:pt modelId="{4EF6DEC3-BEA6-4318-A823-814DE3AD26C8}" type="pres">
      <dgm:prSet presAssocID="{3D138B9B-EE0C-4CC7-B084-E0D8DCF3EC1B}" presName="rootConnector" presStyleLbl="node2" presStyleIdx="0" presStyleCnt="1"/>
      <dgm:spPr/>
    </dgm:pt>
    <dgm:pt modelId="{0DB2C519-1380-4D4C-B24B-C2CC6F1841F6}" type="pres">
      <dgm:prSet presAssocID="{3D138B9B-EE0C-4CC7-B084-E0D8DCF3EC1B}" presName="hierChild4" presStyleCnt="0"/>
      <dgm:spPr/>
    </dgm:pt>
    <dgm:pt modelId="{DE417EA0-EB99-4E29-9F30-F0EFCF3001B4}" type="pres">
      <dgm:prSet presAssocID="{F3F49DC1-BB23-4AB7-86B2-B1417923C1F4}" presName="Name35" presStyleLbl="parChTrans1D3" presStyleIdx="0" presStyleCnt="1"/>
      <dgm:spPr/>
    </dgm:pt>
    <dgm:pt modelId="{7894B2D1-AED4-4F36-9742-67B041A85E07}" type="pres">
      <dgm:prSet presAssocID="{27A50B6F-F5C3-4A2D-A958-27976EF55EE8}" presName="hierRoot2" presStyleCnt="0">
        <dgm:presLayoutVars>
          <dgm:hierBranch val="hang"/>
        </dgm:presLayoutVars>
      </dgm:prSet>
      <dgm:spPr/>
    </dgm:pt>
    <dgm:pt modelId="{8FC0C3CE-B853-4C16-B9E3-5C36A13AAB9E}" type="pres">
      <dgm:prSet presAssocID="{27A50B6F-F5C3-4A2D-A958-27976EF55EE8}" presName="rootComposite" presStyleCnt="0"/>
      <dgm:spPr/>
    </dgm:pt>
    <dgm:pt modelId="{D4D9C2C6-6F91-4559-832D-88C9AF3F75F8}" type="pres">
      <dgm:prSet presAssocID="{27A50B6F-F5C3-4A2D-A958-27976EF55EE8}" presName="rootText" presStyleLbl="node3" presStyleIdx="0" presStyleCnt="1">
        <dgm:presLayoutVars>
          <dgm:chPref val="3"/>
        </dgm:presLayoutVars>
      </dgm:prSet>
      <dgm:spPr/>
    </dgm:pt>
    <dgm:pt modelId="{E5BFEE00-BEA0-43AE-B474-DD4A02B0E1B2}" type="pres">
      <dgm:prSet presAssocID="{27A50B6F-F5C3-4A2D-A958-27976EF55EE8}" presName="rootConnector" presStyleLbl="node3" presStyleIdx="0" presStyleCnt="1"/>
      <dgm:spPr/>
    </dgm:pt>
    <dgm:pt modelId="{0E818B04-76EC-4DE1-8106-1E1C3C46E18D}" type="pres">
      <dgm:prSet presAssocID="{27A50B6F-F5C3-4A2D-A958-27976EF55EE8}" presName="hierChild4" presStyleCnt="0"/>
      <dgm:spPr/>
    </dgm:pt>
    <dgm:pt modelId="{6E748E1C-3E22-406B-893C-5C01B2E5F43F}" type="pres">
      <dgm:prSet presAssocID="{CE589F95-F7AB-408E-9D4D-C0AB6008F4DE}" presName="Name48" presStyleLbl="parChTrans1D4" presStyleIdx="0" presStyleCnt="2"/>
      <dgm:spPr/>
    </dgm:pt>
    <dgm:pt modelId="{C9DF9B02-59B6-4731-AF94-6C4DBE072127}" type="pres">
      <dgm:prSet presAssocID="{248FE146-BAF0-4E05-8AA5-3641FA205BB1}" presName="hierRoot2" presStyleCnt="0">
        <dgm:presLayoutVars>
          <dgm:hierBranch val="r"/>
        </dgm:presLayoutVars>
      </dgm:prSet>
      <dgm:spPr/>
    </dgm:pt>
    <dgm:pt modelId="{65F43E8E-0B1F-4476-9E59-18BB99AAEEBE}" type="pres">
      <dgm:prSet presAssocID="{248FE146-BAF0-4E05-8AA5-3641FA205BB1}" presName="rootComposite" presStyleCnt="0"/>
      <dgm:spPr/>
    </dgm:pt>
    <dgm:pt modelId="{776346E0-9D13-483C-8208-59F1500FA27E}" type="pres">
      <dgm:prSet presAssocID="{248FE146-BAF0-4E05-8AA5-3641FA205BB1}" presName="rootText" presStyleLbl="node4" presStyleIdx="0" presStyleCnt="2">
        <dgm:presLayoutVars>
          <dgm:chPref val="3"/>
        </dgm:presLayoutVars>
      </dgm:prSet>
      <dgm:spPr/>
    </dgm:pt>
    <dgm:pt modelId="{84D65D0E-539F-48F3-815B-859C614D36CF}" type="pres">
      <dgm:prSet presAssocID="{248FE146-BAF0-4E05-8AA5-3641FA205BB1}" presName="rootConnector" presStyleLbl="node4" presStyleIdx="0" presStyleCnt="2"/>
      <dgm:spPr/>
    </dgm:pt>
    <dgm:pt modelId="{1E7A1132-E2FA-4EDE-9014-3478FBD39ED3}" type="pres">
      <dgm:prSet presAssocID="{248FE146-BAF0-4E05-8AA5-3641FA205BB1}" presName="hierChild4" presStyleCnt="0"/>
      <dgm:spPr/>
    </dgm:pt>
    <dgm:pt modelId="{B0820FAC-AAB3-4D04-80D5-E47864FDA021}" type="pres">
      <dgm:prSet presAssocID="{248FE146-BAF0-4E05-8AA5-3641FA205BB1}" presName="hierChild5" presStyleCnt="0"/>
      <dgm:spPr/>
    </dgm:pt>
    <dgm:pt modelId="{CB5D74C4-B815-4950-8946-82065B7B50BE}" type="pres">
      <dgm:prSet presAssocID="{404175FB-425A-4DD9-9826-71FD133C7E81}" presName="Name48" presStyleLbl="parChTrans1D4" presStyleIdx="1" presStyleCnt="2"/>
      <dgm:spPr/>
    </dgm:pt>
    <dgm:pt modelId="{10EAC947-DB6C-4CC1-B407-D1241736A3BA}" type="pres">
      <dgm:prSet presAssocID="{32823BDE-A0B6-4E1F-A915-E092B3A99C6C}" presName="hierRoot2" presStyleCnt="0">
        <dgm:presLayoutVars>
          <dgm:hierBranch val="r"/>
        </dgm:presLayoutVars>
      </dgm:prSet>
      <dgm:spPr/>
    </dgm:pt>
    <dgm:pt modelId="{291A83AA-6B8C-43AB-8AF6-565229E28461}" type="pres">
      <dgm:prSet presAssocID="{32823BDE-A0B6-4E1F-A915-E092B3A99C6C}" presName="rootComposite" presStyleCnt="0"/>
      <dgm:spPr/>
    </dgm:pt>
    <dgm:pt modelId="{AD83845D-35BE-4EB7-8C89-2BD83BA5A2F8}" type="pres">
      <dgm:prSet presAssocID="{32823BDE-A0B6-4E1F-A915-E092B3A99C6C}" presName="rootText" presStyleLbl="node4" presStyleIdx="1" presStyleCnt="2">
        <dgm:presLayoutVars>
          <dgm:chPref val="3"/>
        </dgm:presLayoutVars>
      </dgm:prSet>
      <dgm:spPr/>
    </dgm:pt>
    <dgm:pt modelId="{01CB09E4-00C4-4D38-BF28-0381AC8CAAF8}" type="pres">
      <dgm:prSet presAssocID="{32823BDE-A0B6-4E1F-A915-E092B3A99C6C}" presName="rootConnector" presStyleLbl="node4" presStyleIdx="1" presStyleCnt="2"/>
      <dgm:spPr/>
    </dgm:pt>
    <dgm:pt modelId="{59F432C6-B893-409E-AA1A-4B700F8508A9}" type="pres">
      <dgm:prSet presAssocID="{32823BDE-A0B6-4E1F-A915-E092B3A99C6C}" presName="hierChild4" presStyleCnt="0"/>
      <dgm:spPr/>
    </dgm:pt>
    <dgm:pt modelId="{13A52285-BBF9-4A88-9A42-A21BE8129968}" type="pres">
      <dgm:prSet presAssocID="{32823BDE-A0B6-4E1F-A915-E092B3A99C6C}" presName="hierChild5" presStyleCnt="0"/>
      <dgm:spPr/>
    </dgm:pt>
    <dgm:pt modelId="{1ACF4161-E1C6-4FE0-8E67-FC4DF30963C0}" type="pres">
      <dgm:prSet presAssocID="{27A50B6F-F5C3-4A2D-A958-27976EF55EE8}" presName="hierChild5" presStyleCnt="0"/>
      <dgm:spPr/>
    </dgm:pt>
    <dgm:pt modelId="{3C547924-7984-4F23-B867-4F7CF5620747}" type="pres">
      <dgm:prSet presAssocID="{3D138B9B-EE0C-4CC7-B084-E0D8DCF3EC1B}" presName="hierChild5" presStyleCnt="0"/>
      <dgm:spPr/>
    </dgm:pt>
    <dgm:pt modelId="{D07AD1E2-2D5E-463E-BC2A-65662494B4DF}" type="pres">
      <dgm:prSet presAssocID="{858E9FFA-1265-4236-8A7A-76732BFFEE1D}" presName="hierChild3" presStyleCnt="0"/>
      <dgm:spPr/>
    </dgm:pt>
    <dgm:pt modelId="{85E23C95-47D2-4370-ADB0-4C6A013026EF}" type="pres">
      <dgm:prSet presAssocID="{42C048AE-CE71-4F0C-AF64-B47AA5E285AC}" presName="Name111" presStyleLbl="parChTrans1D2" presStyleIdx="1" presStyleCnt="3"/>
      <dgm:spPr/>
    </dgm:pt>
    <dgm:pt modelId="{082C1D67-CB00-4CCE-80FB-7D294FF4E025}" type="pres">
      <dgm:prSet presAssocID="{DFDA796F-A7DE-447F-93A9-91E8DA5CA40F}" presName="hierRoot3" presStyleCnt="0">
        <dgm:presLayoutVars>
          <dgm:hierBranch/>
        </dgm:presLayoutVars>
      </dgm:prSet>
      <dgm:spPr/>
    </dgm:pt>
    <dgm:pt modelId="{88BB5129-6F62-4649-9AC6-68D7617E9936}" type="pres">
      <dgm:prSet presAssocID="{DFDA796F-A7DE-447F-93A9-91E8DA5CA40F}" presName="rootComposite3" presStyleCnt="0"/>
      <dgm:spPr/>
    </dgm:pt>
    <dgm:pt modelId="{CF40D09A-425D-4ED7-9522-A5D3F871AE11}" type="pres">
      <dgm:prSet presAssocID="{DFDA796F-A7DE-447F-93A9-91E8DA5CA40F}" presName="rootText3" presStyleLbl="asst1" presStyleIdx="0" presStyleCnt="2">
        <dgm:presLayoutVars>
          <dgm:chPref val="3"/>
        </dgm:presLayoutVars>
      </dgm:prSet>
      <dgm:spPr/>
    </dgm:pt>
    <dgm:pt modelId="{401CF6BE-F89A-43BB-BC56-4BE76971B1E8}" type="pres">
      <dgm:prSet presAssocID="{DFDA796F-A7DE-447F-93A9-91E8DA5CA40F}" presName="rootConnector3" presStyleLbl="asst1" presStyleIdx="0" presStyleCnt="2"/>
      <dgm:spPr/>
    </dgm:pt>
    <dgm:pt modelId="{D414AC48-B111-411F-83A1-D54B470A5A2F}" type="pres">
      <dgm:prSet presAssocID="{DFDA796F-A7DE-447F-93A9-91E8DA5CA40F}" presName="hierChild6" presStyleCnt="0"/>
      <dgm:spPr/>
    </dgm:pt>
    <dgm:pt modelId="{51DB560C-C462-4A53-ABD8-347CC03AB3D2}" type="pres">
      <dgm:prSet presAssocID="{DFDA796F-A7DE-447F-93A9-91E8DA5CA40F}" presName="hierChild7" presStyleCnt="0"/>
      <dgm:spPr/>
    </dgm:pt>
    <dgm:pt modelId="{B777F194-6F30-4FE4-A59F-2720ABB0CAD8}" type="pres">
      <dgm:prSet presAssocID="{EFFC30B2-8EFF-40B7-9200-52478F46FD93}" presName="Name111" presStyleLbl="parChTrans1D2" presStyleIdx="2" presStyleCnt="3"/>
      <dgm:spPr/>
    </dgm:pt>
    <dgm:pt modelId="{A42E997E-1BD7-46F7-B44F-2915C888895A}" type="pres">
      <dgm:prSet presAssocID="{CED6944D-6314-4CD8-9B1C-84C31CF8C64F}" presName="hierRoot3" presStyleCnt="0">
        <dgm:presLayoutVars>
          <dgm:hierBranch/>
        </dgm:presLayoutVars>
      </dgm:prSet>
      <dgm:spPr/>
    </dgm:pt>
    <dgm:pt modelId="{6543B3FA-7511-4BEE-8B62-AAB0BEEDCE43}" type="pres">
      <dgm:prSet presAssocID="{CED6944D-6314-4CD8-9B1C-84C31CF8C64F}" presName="rootComposite3" presStyleCnt="0"/>
      <dgm:spPr/>
    </dgm:pt>
    <dgm:pt modelId="{0A5499B3-2331-4070-99D3-20CADE360171}" type="pres">
      <dgm:prSet presAssocID="{CED6944D-6314-4CD8-9B1C-84C31CF8C64F}" presName="rootText3" presStyleLbl="asst1" presStyleIdx="1" presStyleCnt="2">
        <dgm:presLayoutVars>
          <dgm:chPref val="3"/>
        </dgm:presLayoutVars>
      </dgm:prSet>
      <dgm:spPr/>
    </dgm:pt>
    <dgm:pt modelId="{E84FD43F-C415-496D-BBD0-79A7ACFECAA9}" type="pres">
      <dgm:prSet presAssocID="{CED6944D-6314-4CD8-9B1C-84C31CF8C64F}" presName="rootConnector3" presStyleLbl="asst1" presStyleIdx="1" presStyleCnt="2"/>
      <dgm:spPr/>
    </dgm:pt>
    <dgm:pt modelId="{A4DEAC39-ACBE-44FA-8690-A8FDA77995D8}" type="pres">
      <dgm:prSet presAssocID="{CED6944D-6314-4CD8-9B1C-84C31CF8C64F}" presName="hierChild6" presStyleCnt="0"/>
      <dgm:spPr/>
    </dgm:pt>
    <dgm:pt modelId="{24B13FE8-4AB0-4DA7-AB1E-280BD1416F25}" type="pres">
      <dgm:prSet presAssocID="{CED6944D-6314-4CD8-9B1C-84C31CF8C64F}" presName="hierChild7" presStyleCnt="0"/>
      <dgm:spPr/>
    </dgm:pt>
  </dgm:ptLst>
  <dgm:cxnLst>
    <dgm:cxn modelId="{ADE1E231-6F4C-4D32-94E1-59F86888518F}" type="presOf" srcId="{EFFC30B2-8EFF-40B7-9200-52478F46FD93}" destId="{B777F194-6F30-4FE4-A59F-2720ABB0CAD8}" srcOrd="0" destOrd="0" presId="urn:microsoft.com/office/officeart/2005/8/layout/orgChart1"/>
    <dgm:cxn modelId="{DC1B013A-32D0-46C3-809A-488B24E102F1}" type="presOf" srcId="{858E9FFA-1265-4236-8A7A-76732BFFEE1D}" destId="{4B57DD2E-458F-4612-9D2B-35EA40673AF6}" srcOrd="0" destOrd="0" presId="urn:microsoft.com/office/officeart/2005/8/layout/orgChart1"/>
    <dgm:cxn modelId="{B5CB0E5B-98C1-42DB-9C10-77F33A9E8819}" type="presOf" srcId="{27A50B6F-F5C3-4A2D-A958-27976EF55EE8}" destId="{E5BFEE00-BEA0-43AE-B474-DD4A02B0E1B2}" srcOrd="1" destOrd="0" presId="urn:microsoft.com/office/officeart/2005/8/layout/orgChart1"/>
    <dgm:cxn modelId="{0335395F-067C-415D-A5C1-6BA53D451399}" type="presOf" srcId="{DFDA796F-A7DE-447F-93A9-91E8DA5CA40F}" destId="{401CF6BE-F89A-43BB-BC56-4BE76971B1E8}" srcOrd="1" destOrd="0" presId="urn:microsoft.com/office/officeart/2005/8/layout/orgChart1"/>
    <dgm:cxn modelId="{5CA4CB5F-4F3A-45F7-8465-F6D1F82E1D6C}" type="presOf" srcId="{5FA96C0A-638D-488B-9BB7-09AB73C95FF0}" destId="{FC2F5B3C-4703-4C20-BD61-3D583DB9FA23}" srcOrd="0" destOrd="0" presId="urn:microsoft.com/office/officeart/2005/8/layout/orgChart1"/>
    <dgm:cxn modelId="{CE3D2869-B770-4CF9-86F0-5EDA82E717A7}" srcId="{27A50B6F-F5C3-4A2D-A958-27976EF55EE8}" destId="{32823BDE-A0B6-4E1F-A915-E092B3A99C6C}" srcOrd="1" destOrd="0" parTransId="{404175FB-425A-4DD9-9826-71FD133C7E81}" sibTransId="{4D53E5F5-E982-4541-9D8D-D8B45B2C007A}"/>
    <dgm:cxn modelId="{10D1FD6E-6613-4E87-B0C8-3E2E44ED5772}" type="presOf" srcId="{4099E60E-44ED-4831-A886-8BBC0B349D1D}" destId="{73028EFF-A7A7-4493-9027-BAC4548F19E3}" srcOrd="0" destOrd="0" presId="urn:microsoft.com/office/officeart/2005/8/layout/orgChart1"/>
    <dgm:cxn modelId="{DD890971-9E89-427F-8044-398E45BDF65B}" type="presOf" srcId="{248FE146-BAF0-4E05-8AA5-3641FA205BB1}" destId="{84D65D0E-539F-48F3-815B-859C614D36CF}" srcOrd="1" destOrd="0" presId="urn:microsoft.com/office/officeart/2005/8/layout/orgChart1"/>
    <dgm:cxn modelId="{C2460579-D39D-48E5-8BFE-348C396D9D38}" type="presOf" srcId="{CE589F95-F7AB-408E-9D4D-C0AB6008F4DE}" destId="{6E748E1C-3E22-406B-893C-5C01B2E5F43F}" srcOrd="0" destOrd="0" presId="urn:microsoft.com/office/officeart/2005/8/layout/orgChart1"/>
    <dgm:cxn modelId="{AF4B337B-099E-4CBA-9889-87BBDD53B7DD}" type="presOf" srcId="{248FE146-BAF0-4E05-8AA5-3641FA205BB1}" destId="{776346E0-9D13-483C-8208-59F1500FA27E}" srcOrd="0" destOrd="0" presId="urn:microsoft.com/office/officeart/2005/8/layout/orgChart1"/>
    <dgm:cxn modelId="{29DD847E-BAA5-4620-8546-077256479088}" type="presOf" srcId="{3D138B9B-EE0C-4CC7-B084-E0D8DCF3EC1B}" destId="{4EF6DEC3-BEA6-4318-A823-814DE3AD26C8}" srcOrd="1" destOrd="0" presId="urn:microsoft.com/office/officeart/2005/8/layout/orgChart1"/>
    <dgm:cxn modelId="{5F0D048A-3992-421E-AFAA-A8635A5341B1}" srcId="{27A50B6F-F5C3-4A2D-A958-27976EF55EE8}" destId="{248FE146-BAF0-4E05-8AA5-3641FA205BB1}" srcOrd="0" destOrd="0" parTransId="{CE589F95-F7AB-408E-9D4D-C0AB6008F4DE}" sibTransId="{F1B525CA-1BB5-42FB-AF16-CB61CF07FA77}"/>
    <dgm:cxn modelId="{76E9EC9A-495A-463F-8B91-41D6CF500261}" type="presOf" srcId="{CED6944D-6314-4CD8-9B1C-84C31CF8C64F}" destId="{0A5499B3-2331-4070-99D3-20CADE360171}" srcOrd="0" destOrd="0" presId="urn:microsoft.com/office/officeart/2005/8/layout/orgChart1"/>
    <dgm:cxn modelId="{1F8B77A0-BF7A-44AD-A0F7-BD6C89AE3A63}" type="presOf" srcId="{CED6944D-6314-4CD8-9B1C-84C31CF8C64F}" destId="{E84FD43F-C415-496D-BBD0-79A7ACFECAA9}" srcOrd="1" destOrd="0" presId="urn:microsoft.com/office/officeart/2005/8/layout/orgChart1"/>
    <dgm:cxn modelId="{307DE9A0-B68A-4488-8E64-B3EABB79E3CD}" srcId="{3D138B9B-EE0C-4CC7-B084-E0D8DCF3EC1B}" destId="{27A50B6F-F5C3-4A2D-A958-27976EF55EE8}" srcOrd="0" destOrd="0" parTransId="{F3F49DC1-BB23-4AB7-86B2-B1417923C1F4}" sibTransId="{F455A45C-5F5B-43E5-A7A7-DB496D39D249}"/>
    <dgm:cxn modelId="{5DD9FCAF-2915-4FA1-9BA7-C6D0FEB93C4C}" type="presOf" srcId="{404175FB-425A-4DD9-9826-71FD133C7E81}" destId="{CB5D74C4-B815-4950-8946-82065B7B50BE}" srcOrd="0" destOrd="0" presId="urn:microsoft.com/office/officeart/2005/8/layout/orgChart1"/>
    <dgm:cxn modelId="{7F6D9AB2-930B-470D-8B5E-CB2C2236C989}" type="presOf" srcId="{27A50B6F-F5C3-4A2D-A958-27976EF55EE8}" destId="{D4D9C2C6-6F91-4559-832D-88C9AF3F75F8}" srcOrd="0" destOrd="0" presId="urn:microsoft.com/office/officeart/2005/8/layout/orgChart1"/>
    <dgm:cxn modelId="{4B4DA4CB-D6CA-433C-8B68-2737A656F7CC}" srcId="{858E9FFA-1265-4236-8A7A-76732BFFEE1D}" destId="{DFDA796F-A7DE-447F-93A9-91E8DA5CA40F}" srcOrd="0" destOrd="0" parTransId="{42C048AE-CE71-4F0C-AF64-B47AA5E285AC}" sibTransId="{86068646-2F52-413E-B40F-DEBE68689003}"/>
    <dgm:cxn modelId="{72A121D4-AA73-455E-BA4F-60A7D53EFC76}" type="presOf" srcId="{42C048AE-CE71-4F0C-AF64-B47AA5E285AC}" destId="{85E23C95-47D2-4370-ADB0-4C6A013026EF}" srcOrd="0" destOrd="0" presId="urn:microsoft.com/office/officeart/2005/8/layout/orgChart1"/>
    <dgm:cxn modelId="{4C013FDC-ABA3-41DE-A3CF-B1314E576261}" type="presOf" srcId="{32823BDE-A0B6-4E1F-A915-E092B3A99C6C}" destId="{01CB09E4-00C4-4D38-BF28-0381AC8CAAF8}" srcOrd="1" destOrd="0" presId="urn:microsoft.com/office/officeart/2005/8/layout/orgChart1"/>
    <dgm:cxn modelId="{0D7281DC-A789-4CFB-9DBA-4DAD6DBB96F7}" type="presOf" srcId="{858E9FFA-1265-4236-8A7A-76732BFFEE1D}" destId="{A657E1AF-7BC7-423C-82E6-9AAA339232F9}" srcOrd="1" destOrd="0" presId="urn:microsoft.com/office/officeart/2005/8/layout/orgChart1"/>
    <dgm:cxn modelId="{BF4245E6-5010-4128-8034-8E907E3D24B3}" srcId="{858E9FFA-1265-4236-8A7A-76732BFFEE1D}" destId="{3D138B9B-EE0C-4CC7-B084-E0D8DCF3EC1B}" srcOrd="2" destOrd="0" parTransId="{5FA96C0A-638D-488B-9BB7-09AB73C95FF0}" sibTransId="{6759AD7F-7A38-403D-A764-2A9046B85632}"/>
    <dgm:cxn modelId="{49447BF2-C826-4F66-93C5-9EFE1AC091C5}" srcId="{858E9FFA-1265-4236-8A7A-76732BFFEE1D}" destId="{CED6944D-6314-4CD8-9B1C-84C31CF8C64F}" srcOrd="1" destOrd="0" parTransId="{EFFC30B2-8EFF-40B7-9200-52478F46FD93}" sibTransId="{EF663A81-50D2-4A89-B1E2-9E872CDB7DFA}"/>
    <dgm:cxn modelId="{42F1F8F2-549B-45F3-B729-C5738865E37E}" srcId="{4099E60E-44ED-4831-A886-8BBC0B349D1D}" destId="{858E9FFA-1265-4236-8A7A-76732BFFEE1D}" srcOrd="0" destOrd="0" parTransId="{4874C682-7B36-4A66-B395-D7904FB6F9F4}" sibTransId="{7E1C09A0-B394-4EA9-A6E6-0E5AC6F4FEA5}"/>
    <dgm:cxn modelId="{AB4930F5-7333-4B63-98FB-455543570DEB}" type="presOf" srcId="{DFDA796F-A7DE-447F-93A9-91E8DA5CA40F}" destId="{CF40D09A-425D-4ED7-9522-A5D3F871AE11}" srcOrd="0" destOrd="0" presId="urn:microsoft.com/office/officeart/2005/8/layout/orgChart1"/>
    <dgm:cxn modelId="{699147F5-ED72-474F-9E4B-C17D88C51F0C}" type="presOf" srcId="{32823BDE-A0B6-4E1F-A915-E092B3A99C6C}" destId="{AD83845D-35BE-4EB7-8C89-2BD83BA5A2F8}" srcOrd="0" destOrd="0" presId="urn:microsoft.com/office/officeart/2005/8/layout/orgChart1"/>
    <dgm:cxn modelId="{7E7DD6F6-D70B-492E-B4EB-7291145268FD}" type="presOf" srcId="{F3F49DC1-BB23-4AB7-86B2-B1417923C1F4}" destId="{DE417EA0-EB99-4E29-9F30-F0EFCF3001B4}" srcOrd="0" destOrd="0" presId="urn:microsoft.com/office/officeart/2005/8/layout/orgChart1"/>
    <dgm:cxn modelId="{B99758F9-E818-483E-869A-156AC9C6A39A}" type="presOf" srcId="{3D138B9B-EE0C-4CC7-B084-E0D8DCF3EC1B}" destId="{F9E3B3A3-4CF4-4061-97AD-74108794B1EB}" srcOrd="0" destOrd="0" presId="urn:microsoft.com/office/officeart/2005/8/layout/orgChart1"/>
    <dgm:cxn modelId="{F8C74FA0-4231-4EB1-8112-94EA78111CFA}" type="presParOf" srcId="{73028EFF-A7A7-4493-9027-BAC4548F19E3}" destId="{B25C9581-810E-48F9-AE4D-9E8106CEEBAB}" srcOrd="0" destOrd="0" presId="urn:microsoft.com/office/officeart/2005/8/layout/orgChart1"/>
    <dgm:cxn modelId="{C8165587-CF98-4D17-883B-A086B2395D30}" type="presParOf" srcId="{B25C9581-810E-48F9-AE4D-9E8106CEEBAB}" destId="{7FC7E1DD-314B-4FAC-A40A-CAD4DC8DF097}" srcOrd="0" destOrd="0" presId="urn:microsoft.com/office/officeart/2005/8/layout/orgChart1"/>
    <dgm:cxn modelId="{07E484A6-A804-430D-BC10-362C475C9844}" type="presParOf" srcId="{7FC7E1DD-314B-4FAC-A40A-CAD4DC8DF097}" destId="{4B57DD2E-458F-4612-9D2B-35EA40673AF6}" srcOrd="0" destOrd="0" presId="urn:microsoft.com/office/officeart/2005/8/layout/orgChart1"/>
    <dgm:cxn modelId="{BE04334C-E7AB-4F47-B48A-E0D827FB0997}" type="presParOf" srcId="{7FC7E1DD-314B-4FAC-A40A-CAD4DC8DF097}" destId="{A657E1AF-7BC7-423C-82E6-9AAA339232F9}" srcOrd="1" destOrd="0" presId="urn:microsoft.com/office/officeart/2005/8/layout/orgChart1"/>
    <dgm:cxn modelId="{3E8814E8-EE7E-4E66-AEBE-D0909C82AE98}" type="presParOf" srcId="{B25C9581-810E-48F9-AE4D-9E8106CEEBAB}" destId="{6014E513-FE67-403F-8B14-B8729458D514}" srcOrd="1" destOrd="0" presId="urn:microsoft.com/office/officeart/2005/8/layout/orgChart1"/>
    <dgm:cxn modelId="{C3F341A1-603F-4BD5-85FD-564BBD1E8B47}" type="presParOf" srcId="{6014E513-FE67-403F-8B14-B8729458D514}" destId="{FC2F5B3C-4703-4C20-BD61-3D583DB9FA23}" srcOrd="0" destOrd="0" presId="urn:microsoft.com/office/officeart/2005/8/layout/orgChart1"/>
    <dgm:cxn modelId="{8A6D32D8-0906-499B-923F-85786BC27A54}" type="presParOf" srcId="{6014E513-FE67-403F-8B14-B8729458D514}" destId="{15C9E63C-6E3C-41FC-84AF-951790DF2362}" srcOrd="1" destOrd="0" presId="urn:microsoft.com/office/officeart/2005/8/layout/orgChart1"/>
    <dgm:cxn modelId="{E814D2FB-6A96-4B36-8A84-57C85BF71640}" type="presParOf" srcId="{15C9E63C-6E3C-41FC-84AF-951790DF2362}" destId="{FC9DFFF6-2216-4F07-B06E-081C3E2CEEB7}" srcOrd="0" destOrd="0" presId="urn:microsoft.com/office/officeart/2005/8/layout/orgChart1"/>
    <dgm:cxn modelId="{57893427-C9C1-46FA-90F7-B33A2B4E9DC0}" type="presParOf" srcId="{FC9DFFF6-2216-4F07-B06E-081C3E2CEEB7}" destId="{F9E3B3A3-4CF4-4061-97AD-74108794B1EB}" srcOrd="0" destOrd="0" presId="urn:microsoft.com/office/officeart/2005/8/layout/orgChart1"/>
    <dgm:cxn modelId="{238664AA-954A-4D00-87DC-2B1B571072C0}" type="presParOf" srcId="{FC9DFFF6-2216-4F07-B06E-081C3E2CEEB7}" destId="{4EF6DEC3-BEA6-4318-A823-814DE3AD26C8}" srcOrd="1" destOrd="0" presId="urn:microsoft.com/office/officeart/2005/8/layout/orgChart1"/>
    <dgm:cxn modelId="{5882282E-5C9A-4D9A-84C8-2C99A75328EF}" type="presParOf" srcId="{15C9E63C-6E3C-41FC-84AF-951790DF2362}" destId="{0DB2C519-1380-4D4C-B24B-C2CC6F1841F6}" srcOrd="1" destOrd="0" presId="urn:microsoft.com/office/officeart/2005/8/layout/orgChart1"/>
    <dgm:cxn modelId="{3373F558-EACC-47ED-9CD7-F2D37D91A0E7}" type="presParOf" srcId="{0DB2C519-1380-4D4C-B24B-C2CC6F1841F6}" destId="{DE417EA0-EB99-4E29-9F30-F0EFCF3001B4}" srcOrd="0" destOrd="0" presId="urn:microsoft.com/office/officeart/2005/8/layout/orgChart1"/>
    <dgm:cxn modelId="{30DDA831-FA14-4006-B6BF-DF4534738FB0}" type="presParOf" srcId="{0DB2C519-1380-4D4C-B24B-C2CC6F1841F6}" destId="{7894B2D1-AED4-4F36-9742-67B041A85E07}" srcOrd="1" destOrd="0" presId="urn:microsoft.com/office/officeart/2005/8/layout/orgChart1"/>
    <dgm:cxn modelId="{E92962E0-8405-4B03-8802-8DEAE39812A1}" type="presParOf" srcId="{7894B2D1-AED4-4F36-9742-67B041A85E07}" destId="{8FC0C3CE-B853-4C16-B9E3-5C36A13AAB9E}" srcOrd="0" destOrd="0" presId="urn:microsoft.com/office/officeart/2005/8/layout/orgChart1"/>
    <dgm:cxn modelId="{26191DD9-D7C1-4368-B315-C731C502C78C}" type="presParOf" srcId="{8FC0C3CE-B853-4C16-B9E3-5C36A13AAB9E}" destId="{D4D9C2C6-6F91-4559-832D-88C9AF3F75F8}" srcOrd="0" destOrd="0" presId="urn:microsoft.com/office/officeart/2005/8/layout/orgChart1"/>
    <dgm:cxn modelId="{513899C3-74EE-4B42-9B50-D099F341D835}" type="presParOf" srcId="{8FC0C3CE-B853-4C16-B9E3-5C36A13AAB9E}" destId="{E5BFEE00-BEA0-43AE-B474-DD4A02B0E1B2}" srcOrd="1" destOrd="0" presId="urn:microsoft.com/office/officeart/2005/8/layout/orgChart1"/>
    <dgm:cxn modelId="{32B47458-CE6B-494E-ACBD-DBE4D3D3951D}" type="presParOf" srcId="{7894B2D1-AED4-4F36-9742-67B041A85E07}" destId="{0E818B04-76EC-4DE1-8106-1E1C3C46E18D}" srcOrd="1" destOrd="0" presId="urn:microsoft.com/office/officeart/2005/8/layout/orgChart1"/>
    <dgm:cxn modelId="{C46634E4-D436-4FFC-86D4-4667F17EF3A5}" type="presParOf" srcId="{0E818B04-76EC-4DE1-8106-1E1C3C46E18D}" destId="{6E748E1C-3E22-406B-893C-5C01B2E5F43F}" srcOrd="0" destOrd="0" presId="urn:microsoft.com/office/officeart/2005/8/layout/orgChart1"/>
    <dgm:cxn modelId="{80E7AD99-AD93-4492-9452-A1BBE5FB004F}" type="presParOf" srcId="{0E818B04-76EC-4DE1-8106-1E1C3C46E18D}" destId="{C9DF9B02-59B6-4731-AF94-6C4DBE072127}" srcOrd="1" destOrd="0" presId="urn:microsoft.com/office/officeart/2005/8/layout/orgChart1"/>
    <dgm:cxn modelId="{C42DA39A-D62B-445B-B1FA-E0632C7FD809}" type="presParOf" srcId="{C9DF9B02-59B6-4731-AF94-6C4DBE072127}" destId="{65F43E8E-0B1F-4476-9E59-18BB99AAEEBE}" srcOrd="0" destOrd="0" presId="urn:microsoft.com/office/officeart/2005/8/layout/orgChart1"/>
    <dgm:cxn modelId="{D92BE2E9-1533-4435-B3AB-16D759041782}" type="presParOf" srcId="{65F43E8E-0B1F-4476-9E59-18BB99AAEEBE}" destId="{776346E0-9D13-483C-8208-59F1500FA27E}" srcOrd="0" destOrd="0" presId="urn:microsoft.com/office/officeart/2005/8/layout/orgChart1"/>
    <dgm:cxn modelId="{4C2AE95E-0C5A-42C5-8691-0230AB191194}" type="presParOf" srcId="{65F43E8E-0B1F-4476-9E59-18BB99AAEEBE}" destId="{84D65D0E-539F-48F3-815B-859C614D36CF}" srcOrd="1" destOrd="0" presId="urn:microsoft.com/office/officeart/2005/8/layout/orgChart1"/>
    <dgm:cxn modelId="{3C27EC58-DC5B-4445-AA55-DF88B67DD22A}" type="presParOf" srcId="{C9DF9B02-59B6-4731-AF94-6C4DBE072127}" destId="{1E7A1132-E2FA-4EDE-9014-3478FBD39ED3}" srcOrd="1" destOrd="0" presId="urn:microsoft.com/office/officeart/2005/8/layout/orgChart1"/>
    <dgm:cxn modelId="{784B4555-0D8C-4143-B9EB-3D2464F4E0D8}" type="presParOf" srcId="{C9DF9B02-59B6-4731-AF94-6C4DBE072127}" destId="{B0820FAC-AAB3-4D04-80D5-E47864FDA021}" srcOrd="2" destOrd="0" presId="urn:microsoft.com/office/officeart/2005/8/layout/orgChart1"/>
    <dgm:cxn modelId="{5CE8FE12-D263-4A39-81B4-9E775D691635}" type="presParOf" srcId="{0E818B04-76EC-4DE1-8106-1E1C3C46E18D}" destId="{CB5D74C4-B815-4950-8946-82065B7B50BE}" srcOrd="2" destOrd="0" presId="urn:microsoft.com/office/officeart/2005/8/layout/orgChart1"/>
    <dgm:cxn modelId="{3ACF63EA-F91E-448C-932F-79B6039150FC}" type="presParOf" srcId="{0E818B04-76EC-4DE1-8106-1E1C3C46E18D}" destId="{10EAC947-DB6C-4CC1-B407-D1241736A3BA}" srcOrd="3" destOrd="0" presId="urn:microsoft.com/office/officeart/2005/8/layout/orgChart1"/>
    <dgm:cxn modelId="{F448DCBB-8B43-410D-AEFE-63C056CCD00D}" type="presParOf" srcId="{10EAC947-DB6C-4CC1-B407-D1241736A3BA}" destId="{291A83AA-6B8C-43AB-8AF6-565229E28461}" srcOrd="0" destOrd="0" presId="urn:microsoft.com/office/officeart/2005/8/layout/orgChart1"/>
    <dgm:cxn modelId="{79DE1EF3-3CF8-41E0-B7DA-47ABC10672E2}" type="presParOf" srcId="{291A83AA-6B8C-43AB-8AF6-565229E28461}" destId="{AD83845D-35BE-4EB7-8C89-2BD83BA5A2F8}" srcOrd="0" destOrd="0" presId="urn:microsoft.com/office/officeart/2005/8/layout/orgChart1"/>
    <dgm:cxn modelId="{4F5D85DA-5CC2-49A8-8A18-533E746693AD}" type="presParOf" srcId="{291A83AA-6B8C-43AB-8AF6-565229E28461}" destId="{01CB09E4-00C4-4D38-BF28-0381AC8CAAF8}" srcOrd="1" destOrd="0" presId="urn:microsoft.com/office/officeart/2005/8/layout/orgChart1"/>
    <dgm:cxn modelId="{86DBA9C3-434D-4BFF-A98B-89AFC0796056}" type="presParOf" srcId="{10EAC947-DB6C-4CC1-B407-D1241736A3BA}" destId="{59F432C6-B893-409E-AA1A-4B700F8508A9}" srcOrd="1" destOrd="0" presId="urn:microsoft.com/office/officeart/2005/8/layout/orgChart1"/>
    <dgm:cxn modelId="{FC681280-91FF-4A1D-9692-D0DEB331F001}" type="presParOf" srcId="{10EAC947-DB6C-4CC1-B407-D1241736A3BA}" destId="{13A52285-BBF9-4A88-9A42-A21BE8129968}" srcOrd="2" destOrd="0" presId="urn:microsoft.com/office/officeart/2005/8/layout/orgChart1"/>
    <dgm:cxn modelId="{E5FC1A40-10E9-4030-8FE1-28847B3A199C}" type="presParOf" srcId="{7894B2D1-AED4-4F36-9742-67B041A85E07}" destId="{1ACF4161-E1C6-4FE0-8E67-FC4DF30963C0}" srcOrd="2" destOrd="0" presId="urn:microsoft.com/office/officeart/2005/8/layout/orgChart1"/>
    <dgm:cxn modelId="{EF6340F6-F889-48AF-829B-C3371EF8C261}" type="presParOf" srcId="{15C9E63C-6E3C-41FC-84AF-951790DF2362}" destId="{3C547924-7984-4F23-B867-4F7CF5620747}" srcOrd="2" destOrd="0" presId="urn:microsoft.com/office/officeart/2005/8/layout/orgChart1"/>
    <dgm:cxn modelId="{67775144-24EC-4F53-879F-8E7AE3FBE0ED}" type="presParOf" srcId="{B25C9581-810E-48F9-AE4D-9E8106CEEBAB}" destId="{D07AD1E2-2D5E-463E-BC2A-65662494B4DF}" srcOrd="2" destOrd="0" presId="urn:microsoft.com/office/officeart/2005/8/layout/orgChart1"/>
    <dgm:cxn modelId="{897996DF-4CE3-4F94-ADA1-8800B5B53B4D}" type="presParOf" srcId="{D07AD1E2-2D5E-463E-BC2A-65662494B4DF}" destId="{85E23C95-47D2-4370-ADB0-4C6A013026EF}" srcOrd="0" destOrd="0" presId="urn:microsoft.com/office/officeart/2005/8/layout/orgChart1"/>
    <dgm:cxn modelId="{70373E37-5C91-42A2-BD27-4B00F179DD7D}" type="presParOf" srcId="{D07AD1E2-2D5E-463E-BC2A-65662494B4DF}" destId="{082C1D67-CB00-4CCE-80FB-7D294FF4E025}" srcOrd="1" destOrd="0" presId="urn:microsoft.com/office/officeart/2005/8/layout/orgChart1"/>
    <dgm:cxn modelId="{AB486200-E4BB-4591-9A69-EF0314B3BF05}" type="presParOf" srcId="{082C1D67-CB00-4CCE-80FB-7D294FF4E025}" destId="{88BB5129-6F62-4649-9AC6-68D7617E9936}" srcOrd="0" destOrd="0" presId="urn:microsoft.com/office/officeart/2005/8/layout/orgChart1"/>
    <dgm:cxn modelId="{7F8D6CD5-CEB7-45E5-A44F-71A699AEB217}" type="presParOf" srcId="{88BB5129-6F62-4649-9AC6-68D7617E9936}" destId="{CF40D09A-425D-4ED7-9522-A5D3F871AE11}" srcOrd="0" destOrd="0" presId="urn:microsoft.com/office/officeart/2005/8/layout/orgChart1"/>
    <dgm:cxn modelId="{7BFDD58F-8DC4-4180-AE5B-15D3E016FDD5}" type="presParOf" srcId="{88BB5129-6F62-4649-9AC6-68D7617E9936}" destId="{401CF6BE-F89A-43BB-BC56-4BE76971B1E8}" srcOrd="1" destOrd="0" presId="urn:microsoft.com/office/officeart/2005/8/layout/orgChart1"/>
    <dgm:cxn modelId="{7C5D8DE0-01A0-44B7-B6AA-38DE4F8EEA83}" type="presParOf" srcId="{082C1D67-CB00-4CCE-80FB-7D294FF4E025}" destId="{D414AC48-B111-411F-83A1-D54B470A5A2F}" srcOrd="1" destOrd="0" presId="urn:microsoft.com/office/officeart/2005/8/layout/orgChart1"/>
    <dgm:cxn modelId="{18F5CE9F-3D0C-4A90-8B20-B5E2C9989B53}" type="presParOf" srcId="{082C1D67-CB00-4CCE-80FB-7D294FF4E025}" destId="{51DB560C-C462-4A53-ABD8-347CC03AB3D2}" srcOrd="2" destOrd="0" presId="urn:microsoft.com/office/officeart/2005/8/layout/orgChart1"/>
    <dgm:cxn modelId="{E9AAB91E-658C-418E-AA28-25BDD1EB9B3E}" type="presParOf" srcId="{D07AD1E2-2D5E-463E-BC2A-65662494B4DF}" destId="{B777F194-6F30-4FE4-A59F-2720ABB0CAD8}" srcOrd="2" destOrd="0" presId="urn:microsoft.com/office/officeart/2005/8/layout/orgChart1"/>
    <dgm:cxn modelId="{9734FBAA-F07F-4722-B3EF-FF68FF9F95EA}" type="presParOf" srcId="{D07AD1E2-2D5E-463E-BC2A-65662494B4DF}" destId="{A42E997E-1BD7-46F7-B44F-2915C888895A}" srcOrd="3" destOrd="0" presId="urn:microsoft.com/office/officeart/2005/8/layout/orgChart1"/>
    <dgm:cxn modelId="{CF6765EC-5AB1-4F68-8F99-DA4586BA64DC}" type="presParOf" srcId="{A42E997E-1BD7-46F7-B44F-2915C888895A}" destId="{6543B3FA-7511-4BEE-8B62-AAB0BEEDCE43}" srcOrd="0" destOrd="0" presId="urn:microsoft.com/office/officeart/2005/8/layout/orgChart1"/>
    <dgm:cxn modelId="{AA3D891B-FF72-463A-9068-DF50AF76F0C7}" type="presParOf" srcId="{6543B3FA-7511-4BEE-8B62-AAB0BEEDCE43}" destId="{0A5499B3-2331-4070-99D3-20CADE360171}" srcOrd="0" destOrd="0" presId="urn:microsoft.com/office/officeart/2005/8/layout/orgChart1"/>
    <dgm:cxn modelId="{AA6705F7-0CDF-4D5C-B759-1B957073DDA5}" type="presParOf" srcId="{6543B3FA-7511-4BEE-8B62-AAB0BEEDCE43}" destId="{E84FD43F-C415-496D-BBD0-79A7ACFECAA9}" srcOrd="1" destOrd="0" presId="urn:microsoft.com/office/officeart/2005/8/layout/orgChart1"/>
    <dgm:cxn modelId="{5373FBA8-BCD1-4890-92A2-A1D3B71C2E89}" type="presParOf" srcId="{A42E997E-1BD7-46F7-B44F-2915C888895A}" destId="{A4DEAC39-ACBE-44FA-8690-A8FDA77995D8}" srcOrd="1" destOrd="0" presId="urn:microsoft.com/office/officeart/2005/8/layout/orgChart1"/>
    <dgm:cxn modelId="{7A71670C-4515-4EA7-A59D-5C4807A3E310}" type="presParOf" srcId="{A42E997E-1BD7-46F7-B44F-2915C888895A}" destId="{24B13FE8-4AB0-4DA7-AB1E-280BD1416F2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5AB2B1-5544-4376-969C-92D267499DA7}">
      <dsp:nvSpPr>
        <dsp:cNvPr id="0" name=""/>
        <dsp:cNvSpPr/>
      </dsp:nvSpPr>
      <dsp:spPr>
        <a:xfrm>
          <a:off x="0" y="0"/>
          <a:ext cx="7886700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724A35-BF11-47CA-B443-56BF2AC465E7}">
      <dsp:nvSpPr>
        <dsp:cNvPr id="0" name=""/>
        <dsp:cNvSpPr/>
      </dsp:nvSpPr>
      <dsp:spPr>
        <a:xfrm>
          <a:off x="0" y="0"/>
          <a:ext cx="7886700" cy="21756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400" kern="1200" dirty="0">
              <a:latin typeface="+mn-lt"/>
              <a:cs typeface="Arial" pitchFamily="34" charset="0"/>
            </a:rPr>
            <a:t>Se comenzará en s</a:t>
          </a:r>
          <a:r>
            <a:rPr lang="es-ES" sz="3400" kern="1200" dirty="0">
              <a:solidFill>
                <a:schemeClr val="tx1"/>
              </a:solidFill>
              <a:latin typeface="+mn-lt"/>
              <a:cs typeface="Arial" pitchFamily="34" charset="0"/>
            </a:rPr>
            <a:t>eptiembre y durará 10 semanas.</a:t>
          </a:r>
        </a:p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400" kern="1200" dirty="0">
            <a:latin typeface="+mn-lt"/>
            <a:cs typeface="Arial" pitchFamily="34" charset="0"/>
          </a:endParaRPr>
        </a:p>
      </dsp:txBody>
      <dsp:txXfrm>
        <a:off x="0" y="0"/>
        <a:ext cx="7886700" cy="2175669"/>
      </dsp:txXfrm>
    </dsp:sp>
    <dsp:sp modelId="{AB314022-3C52-4F57-ACD4-5A293F7D39E1}">
      <dsp:nvSpPr>
        <dsp:cNvPr id="0" name=""/>
        <dsp:cNvSpPr/>
      </dsp:nvSpPr>
      <dsp:spPr>
        <a:xfrm>
          <a:off x="0" y="1450453"/>
          <a:ext cx="7886700" cy="0"/>
        </a:xfrm>
        <a:prstGeom prst="line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B0512E-FD1D-443B-B683-F45928468F83}">
      <dsp:nvSpPr>
        <dsp:cNvPr id="0" name=""/>
        <dsp:cNvSpPr/>
      </dsp:nvSpPr>
      <dsp:spPr>
        <a:xfrm>
          <a:off x="0" y="1492530"/>
          <a:ext cx="7886700" cy="21756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400" kern="1200" dirty="0">
              <a:latin typeface="+mn-lt"/>
              <a:cs typeface="Arial" pitchFamily="34" charset="0"/>
            </a:rPr>
            <a:t>Durante una semana se realizará una recuperación de viviendas con residentes ausentes y una supervisión de los resultados. </a:t>
          </a:r>
          <a:endParaRPr lang="en-US" sz="3400" kern="1200" dirty="0">
            <a:latin typeface="+mn-lt"/>
            <a:cs typeface="Arial" pitchFamily="34" charset="0"/>
          </a:endParaRPr>
        </a:p>
      </dsp:txBody>
      <dsp:txXfrm>
        <a:off x="0" y="1492530"/>
        <a:ext cx="7886700" cy="217566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77F194-6F30-4FE4-A59F-2720ABB0CAD8}">
      <dsp:nvSpPr>
        <dsp:cNvPr id="0" name=""/>
        <dsp:cNvSpPr/>
      </dsp:nvSpPr>
      <dsp:spPr>
        <a:xfrm>
          <a:off x="3375417" y="673861"/>
          <a:ext cx="141473" cy="6197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9787"/>
              </a:lnTo>
              <a:lnTo>
                <a:pt x="141473" y="61978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E23C95-47D2-4370-ADB0-4C6A013026EF}">
      <dsp:nvSpPr>
        <dsp:cNvPr id="0" name=""/>
        <dsp:cNvSpPr/>
      </dsp:nvSpPr>
      <dsp:spPr>
        <a:xfrm>
          <a:off x="3233944" y="673861"/>
          <a:ext cx="141473" cy="619787"/>
        </a:xfrm>
        <a:custGeom>
          <a:avLst/>
          <a:gdLst/>
          <a:ahLst/>
          <a:cxnLst/>
          <a:rect l="0" t="0" r="0" b="0"/>
          <a:pathLst>
            <a:path>
              <a:moveTo>
                <a:pt x="141473" y="0"/>
              </a:moveTo>
              <a:lnTo>
                <a:pt x="141473" y="619787"/>
              </a:lnTo>
              <a:lnTo>
                <a:pt x="0" y="61978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5D74C4-B815-4950-8946-82065B7B50BE}">
      <dsp:nvSpPr>
        <dsp:cNvPr id="0" name=""/>
        <dsp:cNvSpPr/>
      </dsp:nvSpPr>
      <dsp:spPr>
        <a:xfrm>
          <a:off x="3375417" y="3543749"/>
          <a:ext cx="141473" cy="6197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9787"/>
              </a:lnTo>
              <a:lnTo>
                <a:pt x="141473" y="61978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748E1C-3E22-406B-893C-5C01B2E5F43F}">
      <dsp:nvSpPr>
        <dsp:cNvPr id="0" name=""/>
        <dsp:cNvSpPr/>
      </dsp:nvSpPr>
      <dsp:spPr>
        <a:xfrm>
          <a:off x="3233944" y="3543749"/>
          <a:ext cx="141473" cy="619787"/>
        </a:xfrm>
        <a:custGeom>
          <a:avLst/>
          <a:gdLst/>
          <a:ahLst/>
          <a:cxnLst/>
          <a:rect l="0" t="0" r="0" b="0"/>
          <a:pathLst>
            <a:path>
              <a:moveTo>
                <a:pt x="141473" y="0"/>
              </a:moveTo>
              <a:lnTo>
                <a:pt x="141473" y="619787"/>
              </a:lnTo>
              <a:lnTo>
                <a:pt x="0" y="61978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417EA0-EB99-4E29-9F30-F0EFCF3001B4}">
      <dsp:nvSpPr>
        <dsp:cNvPr id="0" name=""/>
        <dsp:cNvSpPr/>
      </dsp:nvSpPr>
      <dsp:spPr>
        <a:xfrm>
          <a:off x="3329697" y="2587119"/>
          <a:ext cx="91440" cy="28294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8294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2F5B3C-4703-4C20-BD61-3D583DB9FA23}">
      <dsp:nvSpPr>
        <dsp:cNvPr id="0" name=""/>
        <dsp:cNvSpPr/>
      </dsp:nvSpPr>
      <dsp:spPr>
        <a:xfrm>
          <a:off x="3329697" y="673861"/>
          <a:ext cx="91440" cy="123957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23957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57DD2E-458F-4612-9D2B-35EA40673AF6}">
      <dsp:nvSpPr>
        <dsp:cNvPr id="0" name=""/>
        <dsp:cNvSpPr/>
      </dsp:nvSpPr>
      <dsp:spPr>
        <a:xfrm>
          <a:off x="2701734" y="178"/>
          <a:ext cx="1347365" cy="6736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AR" altLang="es-AR" sz="1200" b="0" i="0" u="none" strike="noStrike" kern="1200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COORDINADORA</a:t>
          </a:r>
          <a:endParaRPr kumimoji="0" lang="es-AR" altLang="es-AR" sz="1200" b="0" i="0" u="none" strike="noStrike" kern="1200" cap="none" normalizeH="0" baseline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</a:endParaRPr>
        </a:p>
      </dsp:txBody>
      <dsp:txXfrm>
        <a:off x="2701734" y="178"/>
        <a:ext cx="1347365" cy="673682"/>
      </dsp:txXfrm>
    </dsp:sp>
    <dsp:sp modelId="{F9E3B3A3-4CF4-4061-97AD-74108794B1EB}">
      <dsp:nvSpPr>
        <dsp:cNvPr id="0" name=""/>
        <dsp:cNvSpPr/>
      </dsp:nvSpPr>
      <dsp:spPr>
        <a:xfrm>
          <a:off x="2701734" y="1913437"/>
          <a:ext cx="1347365" cy="6736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AR" altLang="es-AR" sz="1200" b="0" i="0" u="none" strike="noStrike" kern="1200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Subcoordinadora </a:t>
          </a:r>
          <a:endParaRPr kumimoji="0" lang="es-AR" altLang="es-AR" sz="1200" b="0" i="0" u="none" strike="noStrike" kern="1200" cap="none" normalizeH="0" baseline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</a:endParaRPr>
        </a:p>
      </dsp:txBody>
      <dsp:txXfrm>
        <a:off x="2701734" y="1913437"/>
        <a:ext cx="1347365" cy="673682"/>
      </dsp:txXfrm>
    </dsp:sp>
    <dsp:sp modelId="{D4D9C2C6-6F91-4559-832D-88C9AF3F75F8}">
      <dsp:nvSpPr>
        <dsp:cNvPr id="0" name=""/>
        <dsp:cNvSpPr/>
      </dsp:nvSpPr>
      <dsp:spPr>
        <a:xfrm>
          <a:off x="2701734" y="2870066"/>
          <a:ext cx="1347365" cy="6736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AR" altLang="es-AR" sz="1200" b="0" i="0" u="none" strike="noStrike" kern="1200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Recepcionistas </a:t>
          </a:r>
          <a:endParaRPr kumimoji="0" lang="es-AR" altLang="es-AR" sz="1200" b="0" i="0" u="none" strike="noStrike" kern="1200" cap="none" normalizeH="0" baseline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</a:endParaRPr>
        </a:p>
      </dsp:txBody>
      <dsp:txXfrm>
        <a:off x="2701734" y="2870066"/>
        <a:ext cx="1347365" cy="673682"/>
      </dsp:txXfrm>
    </dsp:sp>
    <dsp:sp modelId="{776346E0-9D13-483C-8208-59F1500FA27E}">
      <dsp:nvSpPr>
        <dsp:cNvPr id="0" name=""/>
        <dsp:cNvSpPr/>
      </dsp:nvSpPr>
      <dsp:spPr>
        <a:xfrm>
          <a:off x="1886579" y="3826695"/>
          <a:ext cx="1347365" cy="6736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s-AR" sz="1200" b="0" i="0" u="none" strike="noStrike" kern="1200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Enfermera/o</a:t>
          </a:r>
          <a:endParaRPr kumimoji="0" lang="es-ES" altLang="es-AR" sz="1200" b="0" i="0" u="none" strike="noStrike" kern="1200" cap="none" normalizeH="0" baseline="0">
            <a:ln>
              <a:noFill/>
            </a:ln>
            <a:solidFill>
              <a:schemeClr val="bg1"/>
            </a:solidFill>
            <a:effectLst/>
          </a:endParaRPr>
        </a:p>
        <a:p>
          <a:pPr marL="0" marR="0" lvl="0" indent="0" algn="l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s-ES" altLang="es-AR" sz="1200" b="0" i="0" u="none" strike="noStrike" kern="1200" cap="none" normalizeH="0" baseline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</a:endParaRPr>
        </a:p>
      </dsp:txBody>
      <dsp:txXfrm>
        <a:off x="1886579" y="3826695"/>
        <a:ext cx="1347365" cy="673682"/>
      </dsp:txXfrm>
    </dsp:sp>
    <dsp:sp modelId="{AD83845D-35BE-4EB7-8C89-2BD83BA5A2F8}">
      <dsp:nvSpPr>
        <dsp:cNvPr id="0" name=""/>
        <dsp:cNvSpPr/>
      </dsp:nvSpPr>
      <dsp:spPr>
        <a:xfrm>
          <a:off x="3516890" y="3826695"/>
          <a:ext cx="1347365" cy="6736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AR" altLang="es-AR" sz="1200" b="0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rPr>
            <a:t>Sensibilizador</a:t>
          </a:r>
        </a:p>
      </dsp:txBody>
      <dsp:txXfrm>
        <a:off x="3516890" y="3826695"/>
        <a:ext cx="1347365" cy="673682"/>
      </dsp:txXfrm>
    </dsp:sp>
    <dsp:sp modelId="{CF40D09A-425D-4ED7-9522-A5D3F871AE11}">
      <dsp:nvSpPr>
        <dsp:cNvPr id="0" name=""/>
        <dsp:cNvSpPr/>
      </dsp:nvSpPr>
      <dsp:spPr>
        <a:xfrm>
          <a:off x="1886579" y="956807"/>
          <a:ext cx="1347365" cy="6736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AR" altLang="es-AR" sz="1200" b="0" i="0" u="none" strike="noStrike" kern="1200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Médica/o</a:t>
          </a:r>
          <a:endParaRPr kumimoji="0" lang="es-AR" altLang="es-AR" sz="1200" b="0" i="0" u="none" strike="noStrike" kern="1200" cap="none" normalizeH="0" baseline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</a:endParaRPr>
        </a:p>
      </dsp:txBody>
      <dsp:txXfrm>
        <a:off x="1886579" y="956807"/>
        <a:ext cx="1347365" cy="673682"/>
      </dsp:txXfrm>
    </dsp:sp>
    <dsp:sp modelId="{0A5499B3-2331-4070-99D3-20CADE360171}">
      <dsp:nvSpPr>
        <dsp:cNvPr id="0" name=""/>
        <dsp:cNvSpPr/>
      </dsp:nvSpPr>
      <dsp:spPr>
        <a:xfrm>
          <a:off x="3516890" y="956807"/>
          <a:ext cx="1347365" cy="6736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AR" altLang="es-AR" sz="1200" b="0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Bioquímica/o</a:t>
          </a:r>
          <a:endParaRPr kumimoji="0" lang="es-AR" altLang="es-AR" sz="1200" b="0" i="0" u="none" strike="noStrike" kern="1200" cap="none" normalizeH="0" baseline="0" dirty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</a:endParaRPr>
        </a:p>
      </dsp:txBody>
      <dsp:txXfrm>
        <a:off x="3516890" y="956807"/>
        <a:ext cx="1347365" cy="6736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3D7F2F-2813-417B-A0B2-6970155E91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D34D9BB-418B-4D31-B463-699B51697B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CE6AF58-08E5-4D6C-9503-642A73F86D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D64CA-900C-4AFD-9EDB-4439F63615AA}" type="datetimeFigureOut">
              <a:rPr lang="es-AR" smtClean="0"/>
              <a:t>2/9/2020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531764C-E094-4812-B083-8020C6513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2FFEAF0-56E7-49D8-B848-91169A1DC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5BE1F-24A0-4F44-B107-8FECFCD24DDC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69390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DDD40AF-3B11-4D0A-95A7-2F3738F8C9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F548A83-8E98-4B72-AA18-4732F35E2F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5B351B1-81DB-4106-9954-59758A3E72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D64CA-900C-4AFD-9EDB-4439F63615AA}" type="datetimeFigureOut">
              <a:rPr lang="es-AR" smtClean="0"/>
              <a:t>2/9/2020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66FF8FD-EAC6-4A84-B926-AA2D01D10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B445457-D1E8-44EF-B926-18439F3CB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5BE1F-24A0-4F44-B107-8FECFCD24DDC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086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2945547E-232E-4886-959C-E7FAFBAB7C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95592FD-8A62-4226-84AE-39A6B4CEFF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1E0450C-B65A-453C-AEEE-D29E9F28C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D64CA-900C-4AFD-9EDB-4439F63615AA}" type="datetimeFigureOut">
              <a:rPr lang="es-AR" smtClean="0"/>
              <a:t>2/9/2020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2AD8E5B-E8C3-4311-B2FB-57FBE7A09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DF13B9E-0984-4E54-B3AB-C8B9B435A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5BE1F-24A0-4F44-B107-8FECFCD24DDC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444839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1967621-6F1F-4AC4-BB01-AD93724183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A30FDB7-2BC0-4C39-9108-322BFCD4DE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280D49F-E69B-4505-8294-0472A9186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D64CA-900C-4AFD-9EDB-4439F63615AA}" type="datetimeFigureOut">
              <a:rPr lang="es-AR" smtClean="0"/>
              <a:t>2/9/2020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73DC45B-6A70-4FC0-857A-57A379367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5C663A2-DDB5-46D6-893D-2B8EADB25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5BE1F-24A0-4F44-B107-8FECFCD24DDC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158609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31D3DE-EA23-48E2-A859-91035AB37C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D9C0D49-DCDF-45E4-8A11-D9C1D6CA9F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A920AE9-7ABD-4FF6-9771-E4ED084F77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D64CA-900C-4AFD-9EDB-4439F63615AA}" type="datetimeFigureOut">
              <a:rPr lang="es-AR" smtClean="0"/>
              <a:t>2/9/2020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F4D701B-EB99-4184-ABB5-64675D16F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AA71B2-A456-499E-B20D-02F168421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5BE1F-24A0-4F44-B107-8FECFCD24DDC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846603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9BA333-6898-41DB-B26D-2BF4B7BAB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9668A6D-4131-4A26-A01B-0996685B12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A92F5E5-61DF-434D-9DF8-B9EA9F05DB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B90BCAF-1793-462C-927F-C702C7B27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D64CA-900C-4AFD-9EDB-4439F63615AA}" type="datetimeFigureOut">
              <a:rPr lang="es-AR" smtClean="0"/>
              <a:t>2/9/2020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E7A91D1-EA93-47EB-A6E7-B2281F1F8C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C7C75DD-D90B-4CE5-A666-92A07B0F9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5BE1F-24A0-4F44-B107-8FECFCD24DDC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235117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74A15E-93BD-4541-8847-7BE752B5E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AB37A85-B07E-4111-B7F9-68CE467198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6365B30-AE15-4CE6-8CF3-9D7A807CB6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6D3888F3-52B8-4DBB-B2FA-197007D14C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98126D78-E6D2-4138-9C36-7F5D4477BA7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31F93AA-51FB-4EB5-A3C5-B426C69990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D64CA-900C-4AFD-9EDB-4439F63615AA}" type="datetimeFigureOut">
              <a:rPr lang="es-AR" smtClean="0"/>
              <a:t>2/9/2020</a:t>
            </a:fld>
            <a:endParaRPr lang="es-AR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8BB7CFE1-DF4B-432B-ABB8-E59EE2875B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1129E9FA-8D65-4BE1-8CF2-E8E5128E6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5BE1F-24A0-4F44-B107-8FECFCD24DDC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087897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D045901-EC5C-4404-A5F3-B822FFAA5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B341D03B-6C82-4C45-AAB7-8673D0667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D64CA-900C-4AFD-9EDB-4439F63615AA}" type="datetimeFigureOut">
              <a:rPr lang="es-AR" smtClean="0"/>
              <a:t>2/9/2020</a:t>
            </a:fld>
            <a:endParaRPr lang="es-AR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DD90C484-A19C-4964-8C8D-1139F4D3D9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B66E65D-FB45-4B75-83AA-368543275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5BE1F-24A0-4F44-B107-8FECFCD24DDC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093604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541CA5C1-AF37-4E54-B97C-D595AB689C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D64CA-900C-4AFD-9EDB-4439F63615AA}" type="datetimeFigureOut">
              <a:rPr lang="es-AR" smtClean="0"/>
              <a:t>2/9/2020</a:t>
            </a:fld>
            <a:endParaRPr lang="es-AR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0C988CD2-84F0-43C9-A76F-5E0238628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D9603DC-EFC8-4CB1-92F7-08B9D01D4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5BE1F-24A0-4F44-B107-8FECFCD24DDC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328994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3737D38-B2E3-48DF-AEF3-74F8BAC52B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D2A05F1-7DC9-41E8-AFE4-2FABDBC374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B6434A1-770B-4A94-A4EB-C14881D2F4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4719161-AC53-435E-8BC4-B1009D375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D64CA-900C-4AFD-9EDB-4439F63615AA}" type="datetimeFigureOut">
              <a:rPr lang="es-AR" smtClean="0"/>
              <a:t>2/9/2020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D5B193C-5F27-4E30-B769-7D492EADD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D53DC23-9CBB-4884-B6FB-59DB057211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5BE1F-24A0-4F44-B107-8FECFCD24DDC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480719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E7C29E-9679-4A66-A2DC-ADA1C0AA7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1FF37CEE-CFB9-402A-934A-D03E7B5D0A0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5665CE2-C32A-4B0A-A3FD-C110F22095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56EB5E3-B119-4B94-AFE5-007B25F84E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D64CA-900C-4AFD-9EDB-4439F63615AA}" type="datetimeFigureOut">
              <a:rPr lang="es-AR" smtClean="0"/>
              <a:t>2/9/2020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ED8DD05-FC9E-478C-BA18-A0475ECBA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62ECE40-299B-4C6B-8DAB-10A396B46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5BE1F-24A0-4F44-B107-8FECFCD24DDC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124215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AA6F6C24-B445-4EC8-834F-4D73AF1F5A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3919F34-1741-414A-8A09-72AC9CBC01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D2E450C-8610-4A16-BEC3-1885B01B88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D64CA-900C-4AFD-9EDB-4439F63615AA}" type="datetimeFigureOut">
              <a:rPr lang="es-AR" smtClean="0"/>
              <a:t>2/9/2020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5220313-4B1E-49A0-9DAD-E9D91D67AE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FBE089B-2D2D-4CEF-9DE9-F0413BB031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B5BE1F-24A0-4F44-B107-8FECFCD24DDC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222743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1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F609FF9A-4FCE-468E-A86A-C9AB525EAE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8421C24-401E-48B8-A261-3EE25F571E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8650" y="914403"/>
            <a:ext cx="7886700" cy="2985923"/>
          </a:xfrm>
        </p:spPr>
        <p:txBody>
          <a:bodyPr>
            <a:normAutofit/>
          </a:bodyPr>
          <a:lstStyle/>
          <a:p>
            <a:r>
              <a:rPr lang="es-AR" sz="5200" b="1" dirty="0">
                <a:latin typeface="+mn-lt"/>
              </a:rPr>
              <a:t>Estudio de </a:t>
            </a:r>
            <a:r>
              <a:rPr lang="es-AR" sz="5200" b="1" dirty="0" err="1">
                <a:latin typeface="+mn-lt"/>
              </a:rPr>
              <a:t>Seroprevalencia</a:t>
            </a:r>
            <a:r>
              <a:rPr lang="es-AR" sz="5200" b="1" dirty="0">
                <a:latin typeface="+mn-lt"/>
              </a:rPr>
              <a:t> COVID -19 CABA.</a:t>
            </a:r>
            <a:br>
              <a:rPr lang="es-AR" sz="5200" b="1" dirty="0">
                <a:latin typeface="+mn-lt"/>
              </a:rPr>
            </a:br>
            <a:r>
              <a:rPr lang="es-AR" sz="5200" b="1" dirty="0">
                <a:latin typeface="+mn-lt"/>
              </a:rPr>
              <a:t>(ESECO-202)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0FE6A8C-634C-454E-A977-BA3B2D1244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8650" y="4072040"/>
            <a:ext cx="7886700" cy="1384310"/>
          </a:xfrm>
        </p:spPr>
        <p:txBody>
          <a:bodyPr>
            <a:normAutofit/>
          </a:bodyPr>
          <a:lstStyle/>
          <a:p>
            <a:r>
              <a:rPr lang="es-AR" dirty="0"/>
              <a:t>Operativo de campo</a:t>
            </a:r>
          </a:p>
        </p:txBody>
      </p:sp>
      <p:sp>
        <p:nvSpPr>
          <p:cNvPr id="6" name="5 Rectángulo"/>
          <p:cNvSpPr/>
          <p:nvPr/>
        </p:nvSpPr>
        <p:spPr>
          <a:xfrm>
            <a:off x="-2286" y="0"/>
            <a:ext cx="9144000" cy="451645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/>
            <a:lightRig rig="threePt" dir="t"/>
          </a:scene3d>
          <a:sp3d extrusionH="114300">
            <a:extrusionClr>
              <a:schemeClr val="tx2">
                <a:lumMod val="20000"/>
                <a:lumOff val="80000"/>
              </a:schemeClr>
            </a:extrusion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s-A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latin typeface="Verdana" pitchFamily="34" charset="0"/>
            </a:endParaRPr>
          </a:p>
        </p:txBody>
      </p:sp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5017" y="6080727"/>
            <a:ext cx="928688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3755" y="6379177"/>
            <a:ext cx="4718050" cy="5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 descr="C:\Users\aruizoros\Downloads\logo Dgeyc Ministerio de hacienda (1)-0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57" y="6026524"/>
            <a:ext cx="2816763" cy="751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51656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B5737A-9059-46B0-AD75-6EF5A7315C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b="1" dirty="0">
                <a:latin typeface="+mn-lt"/>
              </a:rPr>
              <a:t>Hoja de ruta</a:t>
            </a:r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DCA54011-D666-4411-BAF2-8243588F65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98234" y="1490818"/>
            <a:ext cx="6179725" cy="4535706"/>
          </a:xfrm>
          <a:prstGeom prst="rect">
            <a:avLst/>
          </a:prstGeom>
        </p:spPr>
      </p:pic>
      <p:sp>
        <p:nvSpPr>
          <p:cNvPr id="5" name="4 Rectángulo"/>
          <p:cNvSpPr/>
          <p:nvPr/>
        </p:nvSpPr>
        <p:spPr>
          <a:xfrm>
            <a:off x="-2286" y="0"/>
            <a:ext cx="9144000" cy="451645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/>
            <a:lightRig rig="threePt" dir="t"/>
          </a:scene3d>
          <a:sp3d extrusionH="114300">
            <a:extrusionClr>
              <a:schemeClr val="tx2">
                <a:lumMod val="20000"/>
                <a:lumOff val="80000"/>
              </a:schemeClr>
            </a:extrusion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s-A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latin typeface="Verdana" pitchFamily="34" charset="0"/>
            </a:endParaRPr>
          </a:p>
        </p:txBody>
      </p:sp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5017" y="6080727"/>
            <a:ext cx="928688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3755" y="6379177"/>
            <a:ext cx="4718050" cy="5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 descr="C:\Users\aruizoros\Downloads\logo Dgeyc Ministerio de hacienda (1)-05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57" y="6026524"/>
            <a:ext cx="2816763" cy="751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26675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>
            <a:extLst>
              <a:ext uri="{FF2B5EF4-FFF2-40B4-BE49-F238E27FC236}">
                <a16:creationId xmlns:a16="http://schemas.microsoft.com/office/drawing/2014/main" id="{80F466A4-D195-4E23-A87C-54DBBE741F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557" y="1116528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es-AR" b="1" dirty="0">
                <a:latin typeface="+mn-lt"/>
              </a:rPr>
              <a:t>¿Con quiénes</a:t>
            </a:r>
            <a:br>
              <a:rPr lang="es-AR" b="1" dirty="0">
                <a:latin typeface="+mn-lt"/>
              </a:rPr>
            </a:br>
            <a:r>
              <a:rPr lang="es-AR" b="1" dirty="0">
                <a:latin typeface="+mn-lt"/>
              </a:rPr>
              <a:t>trabajaremos</a:t>
            </a:r>
            <a:br>
              <a:rPr lang="es-AR" b="1" dirty="0">
                <a:latin typeface="+mn-lt"/>
              </a:rPr>
            </a:br>
            <a:r>
              <a:rPr lang="es-AR" b="1" dirty="0">
                <a:latin typeface="+mn-lt"/>
              </a:rPr>
              <a:t>en campo?</a:t>
            </a:r>
            <a:br>
              <a:rPr lang="es-AR" b="1" dirty="0">
                <a:latin typeface="+mn-lt"/>
              </a:rPr>
            </a:br>
            <a:endParaRPr lang="es-AR" b="1" dirty="0">
              <a:latin typeface="+mn-lt"/>
            </a:endParaRPr>
          </a:p>
        </p:txBody>
      </p:sp>
      <p:sp>
        <p:nvSpPr>
          <p:cNvPr id="10" name="Rectangle 39">
            <a:extLst>
              <a:ext uri="{FF2B5EF4-FFF2-40B4-BE49-F238E27FC236}">
                <a16:creationId xmlns:a16="http://schemas.microsoft.com/office/drawing/2014/main" id="{F6248829-FE93-4538-BD31-87F13A8391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5913" y="2072759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AR"/>
          </a:p>
        </p:txBody>
      </p:sp>
      <p:graphicFrame>
        <p:nvGraphicFramePr>
          <p:cNvPr id="12" name="Diagrama 11">
            <a:extLst>
              <a:ext uri="{FF2B5EF4-FFF2-40B4-BE49-F238E27FC236}">
                <a16:creationId xmlns:a16="http://schemas.microsoft.com/office/drawing/2014/main" id="{81D32D1A-2FD2-4F50-B0DF-C8056E983D8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80062136"/>
              </p:ext>
            </p:extLst>
          </p:nvPr>
        </p:nvGraphicFramePr>
        <p:xfrm>
          <a:off x="2393165" y="1095043"/>
          <a:ext cx="6750835" cy="45005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Rectángulo"/>
          <p:cNvSpPr/>
          <p:nvPr/>
        </p:nvSpPr>
        <p:spPr>
          <a:xfrm>
            <a:off x="-2286" y="0"/>
            <a:ext cx="9144000" cy="451645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/>
            <a:lightRig rig="threePt" dir="t"/>
          </a:scene3d>
          <a:sp3d extrusionH="114300">
            <a:extrusionClr>
              <a:schemeClr val="tx2">
                <a:lumMod val="20000"/>
                <a:lumOff val="80000"/>
              </a:schemeClr>
            </a:extrusion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s-A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latin typeface="Verdana" pitchFamily="34" charset="0"/>
            </a:endParaRPr>
          </a:p>
        </p:txBody>
      </p:sp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5017" y="6080727"/>
            <a:ext cx="928688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3755" y="6379177"/>
            <a:ext cx="4718050" cy="5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 descr="C:\Users\aruizoros\Downloads\logo Dgeyc Ministerio de hacienda (1)-05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57" y="6026524"/>
            <a:ext cx="2816763" cy="751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93545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E2B0669-DFE1-4F7E-913A-6D04A6C31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364" y="669926"/>
            <a:ext cx="7886700" cy="1325563"/>
          </a:xfrm>
        </p:spPr>
        <p:txBody>
          <a:bodyPr>
            <a:normAutofit/>
          </a:bodyPr>
          <a:lstStyle/>
          <a:p>
            <a:r>
              <a:rPr lang="es-AR" b="1" dirty="0">
                <a:latin typeface="+mn-lt"/>
              </a:rPr>
              <a:t>¿Qué necesitamos para trabajar?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7B5CFF2-0EC0-41AF-9275-42779E495D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4356" y="2751137"/>
            <a:ext cx="7886700" cy="2192338"/>
          </a:xfrm>
        </p:spPr>
        <p:txBody>
          <a:bodyPr>
            <a:normAutofit lnSpcReduction="10000"/>
          </a:bodyPr>
          <a:lstStyle/>
          <a:p>
            <a:pPr lvl="0" fontAlgn="base"/>
            <a:r>
              <a:rPr lang="es-AR" dirty="0"/>
              <a:t>Credencial identificatoria</a:t>
            </a:r>
          </a:p>
          <a:p>
            <a:pPr lvl="0" fontAlgn="base"/>
            <a:r>
              <a:rPr lang="es-AR" dirty="0"/>
              <a:t>Dispositivo móvil donde se encuentra el cuestionario</a:t>
            </a:r>
          </a:p>
          <a:p>
            <a:pPr lvl="0" fontAlgn="base"/>
            <a:r>
              <a:rPr lang="es-AR" dirty="0"/>
              <a:t>Consentimiento informado </a:t>
            </a:r>
          </a:p>
          <a:p>
            <a:pPr lvl="0" fontAlgn="base"/>
            <a:r>
              <a:rPr lang="es-AR" dirty="0"/>
              <a:t>Recibos y entrega de muestras de sangre</a:t>
            </a:r>
          </a:p>
          <a:p>
            <a:endParaRPr lang="es-AR" dirty="0"/>
          </a:p>
        </p:txBody>
      </p:sp>
      <p:sp>
        <p:nvSpPr>
          <p:cNvPr id="4" name="3 Rectángulo"/>
          <p:cNvSpPr/>
          <p:nvPr/>
        </p:nvSpPr>
        <p:spPr>
          <a:xfrm>
            <a:off x="-2286" y="0"/>
            <a:ext cx="9144000" cy="451645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/>
            <a:lightRig rig="threePt" dir="t"/>
          </a:scene3d>
          <a:sp3d extrusionH="114300">
            <a:extrusionClr>
              <a:schemeClr val="tx2">
                <a:lumMod val="20000"/>
                <a:lumOff val="80000"/>
              </a:schemeClr>
            </a:extrusion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s-A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latin typeface="Verdana" pitchFamily="34" charset="0"/>
            </a:endParaRPr>
          </a:p>
        </p:txBody>
      </p:sp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5017" y="6080727"/>
            <a:ext cx="928688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3755" y="6379177"/>
            <a:ext cx="4718050" cy="5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 descr="C:\Users\aruizoros\Downloads\logo Dgeyc Ministerio de hacienda (1)-0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57" y="6026524"/>
            <a:ext cx="2816763" cy="751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8180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2FB17A4-A82C-4262-BD18-47B376BA74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b="1" dirty="0" err="1">
                <a:latin typeface="+mn-lt"/>
              </a:rPr>
              <a:t>Serokit</a:t>
            </a:r>
            <a:r>
              <a:rPr lang="es-AR" b="1" dirty="0">
                <a:latin typeface="+mn-lt"/>
              </a:rPr>
              <a:t> </a:t>
            </a:r>
          </a:p>
        </p:txBody>
      </p:sp>
      <p:pic>
        <p:nvPicPr>
          <p:cNvPr id="7" name="Marcador de contenido 6" descr="Imagen que contiene interior, tabla, alimentos&#10;&#10;Descripción generada automáticamente">
            <a:extLst>
              <a:ext uri="{FF2B5EF4-FFF2-40B4-BE49-F238E27FC236}">
                <a16:creationId xmlns:a16="http://schemas.microsoft.com/office/drawing/2014/main" id="{12CFE036-DF09-4A7F-B748-6C000A4B91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76855" y="1566040"/>
            <a:ext cx="2639254" cy="4351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n 8" descr="Imagen que contiene texto, señal&#10;&#10;Descripción generada automáticamente">
            <a:extLst>
              <a:ext uri="{FF2B5EF4-FFF2-40B4-BE49-F238E27FC236}">
                <a16:creationId xmlns:a16="http://schemas.microsoft.com/office/drawing/2014/main" id="{3A415EA8-C2BC-422A-996C-459498415E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4819" y="1933066"/>
            <a:ext cx="4550306" cy="3312450"/>
          </a:xfrm>
          <a:prstGeom prst="rect">
            <a:avLst/>
          </a:prstGeom>
        </p:spPr>
      </p:pic>
      <p:sp>
        <p:nvSpPr>
          <p:cNvPr id="5" name="4 Rectángulo"/>
          <p:cNvSpPr/>
          <p:nvPr/>
        </p:nvSpPr>
        <p:spPr>
          <a:xfrm>
            <a:off x="-2286" y="0"/>
            <a:ext cx="9144000" cy="451645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/>
            <a:lightRig rig="threePt" dir="t"/>
          </a:scene3d>
          <a:sp3d extrusionH="114300">
            <a:extrusionClr>
              <a:schemeClr val="tx2">
                <a:lumMod val="20000"/>
                <a:lumOff val="80000"/>
              </a:schemeClr>
            </a:extrusion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s-A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latin typeface="Verdana" pitchFamily="34" charset="0"/>
            </a:endParaRPr>
          </a:p>
        </p:txBody>
      </p:sp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5017" y="6080727"/>
            <a:ext cx="928688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3755" y="6379177"/>
            <a:ext cx="4718050" cy="5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 descr="C:\Users\aruizoros\Downloads\logo Dgeyc Ministerio de hacienda (1)-05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57" y="6026524"/>
            <a:ext cx="2816763" cy="751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23814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CC63C3-7AFC-44F1-B131-11C3D6B243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225" y="365126"/>
            <a:ext cx="7886700" cy="1325563"/>
          </a:xfrm>
        </p:spPr>
        <p:txBody>
          <a:bodyPr/>
          <a:lstStyle/>
          <a:p>
            <a:r>
              <a:rPr lang="es-AR" b="1" dirty="0" err="1">
                <a:latin typeface="+mn-lt"/>
              </a:rPr>
              <a:t>Serokit</a:t>
            </a:r>
            <a:r>
              <a:rPr lang="es-AR" b="1" dirty="0">
                <a:latin typeface="+mn-lt"/>
              </a:rPr>
              <a:t>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2159CEF-1241-4106-BE4E-3343D19321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6364" y="1573376"/>
            <a:ext cx="7886700" cy="4351338"/>
          </a:xfrm>
        </p:spPr>
        <p:txBody>
          <a:bodyPr>
            <a:normAutofit lnSpcReduction="10000"/>
          </a:bodyPr>
          <a:lstStyle/>
          <a:p>
            <a:pPr lvl="0"/>
            <a:r>
              <a:rPr lang="es-US" dirty="0"/>
              <a:t>1 frasco con 96 capilares.</a:t>
            </a:r>
            <a:endParaRPr lang="es-AR" dirty="0"/>
          </a:p>
          <a:p>
            <a:pPr lvl="0"/>
            <a:r>
              <a:rPr lang="es-US" dirty="0"/>
              <a:t>96 lancetas.</a:t>
            </a:r>
            <a:endParaRPr lang="es-AR" dirty="0"/>
          </a:p>
          <a:p>
            <a:pPr lvl="0"/>
            <a:r>
              <a:rPr lang="es-US" dirty="0"/>
              <a:t>96 paños para higiene de dedo.</a:t>
            </a:r>
            <a:endParaRPr lang="es-AR" dirty="0"/>
          </a:p>
          <a:p>
            <a:pPr lvl="0"/>
            <a:r>
              <a:rPr lang="es-US" dirty="0"/>
              <a:t>1 frasco pequeño con alcohol.</a:t>
            </a:r>
            <a:endParaRPr lang="es-AR" dirty="0"/>
          </a:p>
          <a:p>
            <a:pPr lvl="0"/>
            <a:r>
              <a:rPr lang="es-US" dirty="0"/>
              <a:t>96 tubos de recolección de la muestra de sangre dispuestos en dos hueveras de 48 tubos cada una.</a:t>
            </a:r>
            <a:endParaRPr lang="es-AR" dirty="0"/>
          </a:p>
          <a:p>
            <a:pPr lvl="0"/>
            <a:r>
              <a:rPr lang="es-US" dirty="0"/>
              <a:t>1 recipiente para el descarte de residuos patológicos.</a:t>
            </a:r>
            <a:endParaRPr lang="es-AR" dirty="0"/>
          </a:p>
          <a:p>
            <a:r>
              <a:rPr lang="es-US" dirty="0"/>
              <a:t>2 peritas de goma para verter la muestra de sangre en los tubos</a:t>
            </a:r>
            <a:endParaRPr lang="es-AR" dirty="0"/>
          </a:p>
        </p:txBody>
      </p:sp>
      <p:sp>
        <p:nvSpPr>
          <p:cNvPr id="4" name="3 Rectángulo"/>
          <p:cNvSpPr/>
          <p:nvPr/>
        </p:nvSpPr>
        <p:spPr>
          <a:xfrm>
            <a:off x="-2286" y="0"/>
            <a:ext cx="9144000" cy="451645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/>
            <a:lightRig rig="threePt" dir="t"/>
          </a:scene3d>
          <a:sp3d extrusionH="114300">
            <a:extrusionClr>
              <a:schemeClr val="tx2">
                <a:lumMod val="20000"/>
                <a:lumOff val="80000"/>
              </a:schemeClr>
            </a:extrusion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s-A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latin typeface="Verdana" pitchFamily="34" charset="0"/>
            </a:endParaRPr>
          </a:p>
        </p:txBody>
      </p:sp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5017" y="6080727"/>
            <a:ext cx="928688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3755" y="6379177"/>
            <a:ext cx="4718050" cy="5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 descr="C:\Users\aruizoros\Downloads\logo Dgeyc Ministerio de hacienda (1)-0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57" y="6026524"/>
            <a:ext cx="2816763" cy="751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85359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FEF0A0-98A4-4AD9-A169-90864A3C7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364" y="451645"/>
            <a:ext cx="7886700" cy="1325563"/>
          </a:xfrm>
        </p:spPr>
        <p:txBody>
          <a:bodyPr/>
          <a:lstStyle/>
          <a:p>
            <a:r>
              <a:rPr lang="es-US" b="1" dirty="0">
                <a:latin typeface="+mn-lt"/>
              </a:rPr>
              <a:t>Material adicional</a:t>
            </a:r>
            <a:br>
              <a:rPr lang="es-AR" b="1" dirty="0">
                <a:latin typeface="+mn-lt"/>
              </a:rPr>
            </a:br>
            <a:endParaRPr lang="es-AR" b="1" dirty="0">
              <a:latin typeface="+mn-lt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1E67B1A-160F-4032-873C-3D1115ABB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0651" y="1114426"/>
            <a:ext cx="7886700" cy="5162550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s-US" dirty="0"/>
              <a:t>camisolines (uno para cada día de trabajo)</a:t>
            </a:r>
            <a:endParaRPr lang="es-AR" dirty="0"/>
          </a:p>
          <a:p>
            <a:pPr lvl="0"/>
            <a:r>
              <a:rPr lang="es-US" dirty="0"/>
              <a:t>1 máscara facial </a:t>
            </a:r>
            <a:endParaRPr lang="es-AR" dirty="0"/>
          </a:p>
          <a:p>
            <a:pPr lvl="0"/>
            <a:r>
              <a:rPr lang="es-US" dirty="0"/>
              <a:t>guantes no estériles (para que utilice cada vez que realiza una incisión)</a:t>
            </a:r>
            <a:endParaRPr lang="es-AR" dirty="0"/>
          </a:p>
          <a:p>
            <a:pPr lvl="0"/>
            <a:r>
              <a:rPr lang="es-US" dirty="0"/>
              <a:t>1 paquete de algodón </a:t>
            </a:r>
            <a:endParaRPr lang="es-AR" dirty="0"/>
          </a:p>
          <a:p>
            <a:pPr lvl="0"/>
            <a:r>
              <a:rPr lang="es-US" dirty="0"/>
              <a:t>1 frasco de alcohol en gel</a:t>
            </a:r>
            <a:endParaRPr lang="es-AR" dirty="0"/>
          </a:p>
          <a:p>
            <a:pPr lvl="0"/>
            <a:r>
              <a:rPr lang="es-US" dirty="0"/>
              <a:t>1 frasco de alcohol líquido para higiene, anterior a la punción</a:t>
            </a:r>
            <a:endParaRPr lang="es-AR" dirty="0"/>
          </a:p>
          <a:p>
            <a:pPr lvl="0"/>
            <a:r>
              <a:rPr lang="es-US" dirty="0"/>
              <a:t>barbijos</a:t>
            </a:r>
            <a:endParaRPr lang="es-AR" dirty="0"/>
          </a:p>
          <a:p>
            <a:pPr lvl="0"/>
            <a:r>
              <a:rPr lang="es-US" dirty="0"/>
              <a:t>1 recipiente para descartar elementos punzantes </a:t>
            </a:r>
            <a:endParaRPr lang="es-AR" dirty="0"/>
          </a:p>
          <a:p>
            <a:pPr lvl="0"/>
            <a:r>
              <a:rPr lang="es-US" dirty="0"/>
              <a:t>bolsas para residuos patológicos</a:t>
            </a:r>
            <a:endParaRPr lang="es-AR" dirty="0"/>
          </a:p>
          <a:p>
            <a:pPr lvl="0"/>
            <a:r>
              <a:rPr lang="es-US" dirty="0"/>
              <a:t>1 caja plástica para introducir el </a:t>
            </a:r>
            <a:r>
              <a:rPr lang="es-US" dirty="0" err="1"/>
              <a:t>serokit</a:t>
            </a:r>
            <a:r>
              <a:rPr lang="es-US" dirty="0"/>
              <a:t> y gran parte de los insumos</a:t>
            </a:r>
            <a:endParaRPr lang="es-AR" dirty="0"/>
          </a:p>
          <a:p>
            <a:pPr lvl="0" fontAlgn="base"/>
            <a:r>
              <a:rPr lang="es-AR" dirty="0"/>
              <a:t>bolsitas para guardar las muestras de sangre</a:t>
            </a:r>
            <a:r>
              <a:rPr lang="es-ES" dirty="0"/>
              <a:t> de 7X10 cm</a:t>
            </a:r>
            <a:endParaRPr lang="es-AR" dirty="0"/>
          </a:p>
          <a:p>
            <a:pPr lvl="0"/>
            <a:r>
              <a:rPr lang="es-US" dirty="0"/>
              <a:t>bolsas de 17X25 cm para guardar las muestras ensobradas </a:t>
            </a:r>
            <a:endParaRPr lang="es-AR" dirty="0"/>
          </a:p>
          <a:p>
            <a:pPr lvl="0"/>
            <a:r>
              <a:rPr lang="es-US" dirty="0"/>
              <a:t>planchas etiquetas para la identificación de muestras con 29 etiquetas cada una</a:t>
            </a:r>
            <a:endParaRPr lang="es-AR" dirty="0"/>
          </a:p>
          <a:p>
            <a:pPr lvl="0"/>
            <a:r>
              <a:rPr lang="es-US" dirty="0"/>
              <a:t>Bolso para guardar y trasladar los materiales anteriormente mencionados.</a:t>
            </a:r>
            <a:endParaRPr lang="es-AR" dirty="0"/>
          </a:p>
          <a:p>
            <a:endParaRPr lang="es-AR" dirty="0"/>
          </a:p>
        </p:txBody>
      </p:sp>
      <p:sp>
        <p:nvSpPr>
          <p:cNvPr id="4" name="3 Rectángulo"/>
          <p:cNvSpPr/>
          <p:nvPr/>
        </p:nvSpPr>
        <p:spPr>
          <a:xfrm>
            <a:off x="-2286" y="0"/>
            <a:ext cx="9144000" cy="451645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/>
            <a:lightRig rig="threePt" dir="t"/>
          </a:scene3d>
          <a:sp3d extrusionH="114300">
            <a:extrusionClr>
              <a:schemeClr val="tx2">
                <a:lumMod val="20000"/>
                <a:lumOff val="80000"/>
              </a:schemeClr>
            </a:extrusion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s-A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latin typeface="Verdana" pitchFamily="34" charset="0"/>
            </a:endParaRPr>
          </a:p>
        </p:txBody>
      </p:sp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5017" y="6080727"/>
            <a:ext cx="928688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3755" y="6379177"/>
            <a:ext cx="4718050" cy="5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 descr="C:\Users\aruizoros\Downloads\logo Dgeyc Ministerio de hacienda (1)-0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57" y="6026524"/>
            <a:ext cx="2816763" cy="751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71346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519961A5-9EC4-4BF0-BF7B-A7A4E9F45B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5900" y="1866900"/>
            <a:ext cx="6300788" cy="2667000"/>
          </a:xfrm>
          <a:prstGeom prst="rect">
            <a:avLst/>
          </a:prstGeom>
          <a:solidFill>
            <a:srgbClr val="4472C4"/>
          </a:solidFill>
          <a:ln w="127000" cmpd="dbl" algn="ctr">
            <a:solidFill>
              <a:srgbClr val="4472C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altLang="es-AR" sz="4000" b="1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Ningún residuo patológico</a:t>
            </a:r>
            <a:r>
              <a:rPr kumimoji="0" lang="es-AR" altLang="es-AR" sz="40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 debe quedar en la vivienda de los encuestados testeados.</a:t>
            </a:r>
            <a:endParaRPr kumimoji="0" lang="es-AR" altLang="es-AR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-2286" y="0"/>
            <a:ext cx="9144000" cy="451645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/>
            <a:lightRig rig="threePt" dir="t"/>
          </a:scene3d>
          <a:sp3d extrusionH="114300">
            <a:extrusionClr>
              <a:schemeClr val="tx2">
                <a:lumMod val="20000"/>
                <a:lumOff val="80000"/>
              </a:schemeClr>
            </a:extrusion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s-A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latin typeface="Verdana" pitchFamily="34" charset="0"/>
            </a:endParaRPr>
          </a:p>
        </p:txBody>
      </p:sp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5017" y="6080727"/>
            <a:ext cx="928688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3755" y="6379177"/>
            <a:ext cx="4718050" cy="5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C:\Users\aruizoros\Downloads\logo Dgeyc Ministerio de hacienda (1)-0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57" y="6026524"/>
            <a:ext cx="2816763" cy="751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69384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9CF7B5-360D-4C1D-B159-1B9753ACA6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2661" y="722477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es-AR" b="1" dirty="0">
                <a:latin typeface="+mn-lt"/>
              </a:rPr>
              <a:t>¿Qué tareas realizaremos antes de salir a campo? </a:t>
            </a:r>
            <a:br>
              <a:rPr lang="es-AR" b="1" dirty="0"/>
            </a:br>
            <a:endParaRPr lang="es-A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7AB4455-AC3B-4D42-A093-924EED76BF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6364" y="1729389"/>
            <a:ext cx="7886700" cy="4351338"/>
          </a:xfrm>
        </p:spPr>
        <p:txBody>
          <a:bodyPr>
            <a:normAutofit fontScale="92500"/>
          </a:bodyPr>
          <a:lstStyle/>
          <a:p>
            <a:pPr lvl="0"/>
            <a:r>
              <a:rPr lang="es-ES" dirty="0"/>
              <a:t>Capacitarse.</a:t>
            </a:r>
            <a:endParaRPr lang="es-AR" dirty="0"/>
          </a:p>
          <a:p>
            <a:pPr lvl="0"/>
            <a:r>
              <a:rPr lang="es-ES" dirty="0"/>
              <a:t>Leer el material instructivo en detalle.</a:t>
            </a:r>
            <a:endParaRPr lang="es-AR" dirty="0"/>
          </a:p>
          <a:p>
            <a:pPr lvl="0"/>
            <a:r>
              <a:rPr lang="es-ES" dirty="0"/>
              <a:t>Recibir </a:t>
            </a:r>
            <a:r>
              <a:rPr lang="es-ES" b="1" dirty="0"/>
              <a:t>los materiales para realizar el trabajo</a:t>
            </a:r>
            <a:r>
              <a:rPr lang="es-ES" dirty="0"/>
              <a:t>, necesarios para la realización de la encuesta y los test. </a:t>
            </a:r>
            <a:endParaRPr lang="es-AR" dirty="0"/>
          </a:p>
          <a:p>
            <a:pPr lvl="0"/>
            <a:r>
              <a:rPr lang="es-ES" dirty="0"/>
              <a:t>Recibir la carga de trabajo asignada.</a:t>
            </a:r>
            <a:endParaRPr lang="es-AR" dirty="0"/>
          </a:p>
          <a:p>
            <a:pPr lvl="0"/>
            <a:r>
              <a:rPr lang="es-ES" dirty="0"/>
              <a:t>Revisar los elementos que reciba para realizar su tarea.</a:t>
            </a:r>
            <a:endParaRPr lang="es-AR" dirty="0"/>
          </a:p>
          <a:p>
            <a:pPr lvl="0"/>
            <a:r>
              <a:rPr lang="es-ES" b="1" dirty="0"/>
              <a:t>Firmar</a:t>
            </a:r>
            <a:r>
              <a:rPr lang="es-ES" dirty="0"/>
              <a:t> la </a:t>
            </a:r>
            <a:r>
              <a:rPr lang="es-ES" b="1" dirty="0"/>
              <a:t>declaración jurada por el Secreto Estadístico y los comodatos </a:t>
            </a:r>
            <a:r>
              <a:rPr lang="es-ES" dirty="0"/>
              <a:t>por dispositivo móvil, </a:t>
            </a:r>
            <a:r>
              <a:rPr lang="es-ES" dirty="0" err="1"/>
              <a:t>Serokit</a:t>
            </a:r>
            <a:r>
              <a:rPr lang="es-ES" dirty="0"/>
              <a:t> y los materiales adicionales.</a:t>
            </a:r>
            <a:endParaRPr lang="es-AR" dirty="0"/>
          </a:p>
          <a:p>
            <a:endParaRPr lang="es-AR" dirty="0"/>
          </a:p>
        </p:txBody>
      </p:sp>
      <p:sp>
        <p:nvSpPr>
          <p:cNvPr id="4" name="3 Rectángulo"/>
          <p:cNvSpPr/>
          <p:nvPr/>
        </p:nvSpPr>
        <p:spPr>
          <a:xfrm>
            <a:off x="-2286" y="0"/>
            <a:ext cx="9144000" cy="451645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/>
            <a:lightRig rig="threePt" dir="t"/>
          </a:scene3d>
          <a:sp3d extrusionH="114300">
            <a:extrusionClr>
              <a:schemeClr val="tx2">
                <a:lumMod val="20000"/>
                <a:lumOff val="80000"/>
              </a:schemeClr>
            </a:extrusion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s-A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latin typeface="Verdana" pitchFamily="34" charset="0"/>
            </a:endParaRPr>
          </a:p>
        </p:txBody>
      </p:sp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5017" y="6080727"/>
            <a:ext cx="928688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3755" y="6379177"/>
            <a:ext cx="4718050" cy="5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 descr="C:\Users\aruizoros\Downloads\logo Dgeyc Ministerio de hacienda (1)-0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57" y="6026524"/>
            <a:ext cx="2816763" cy="751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8218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25E088-6CD9-4756-B30A-144E064700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364" y="451645"/>
            <a:ext cx="7886700" cy="1325563"/>
          </a:xfrm>
        </p:spPr>
        <p:txBody>
          <a:bodyPr/>
          <a:lstStyle/>
          <a:p>
            <a:r>
              <a:rPr lang="es-AR" b="1" dirty="0">
                <a:latin typeface="+mn-lt"/>
              </a:rPr>
              <a:t>¿Qué tareas realizaremos en campo?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3764F06-A9FC-441B-8FD9-15169CB999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es-ES" dirty="0"/>
              <a:t>Ubicar la vivienda seleccionada mediante la dirección que figura en su HOJA DE RUTA</a:t>
            </a:r>
            <a:endParaRPr lang="es-AR" dirty="0"/>
          </a:p>
          <a:p>
            <a:pPr lvl="0"/>
            <a:r>
              <a:rPr lang="es-ES" dirty="0"/>
              <a:t>Visitar la vivienda;</a:t>
            </a:r>
            <a:endParaRPr lang="es-AR" dirty="0"/>
          </a:p>
          <a:p>
            <a:pPr lvl="0" fontAlgn="base"/>
            <a:r>
              <a:rPr lang="es-ES" dirty="0"/>
              <a:t>Apertura de la vivienda</a:t>
            </a:r>
            <a:endParaRPr lang="es-AR" dirty="0"/>
          </a:p>
          <a:p>
            <a:pPr lvl="0" fontAlgn="base"/>
            <a:r>
              <a:rPr lang="es-ES" dirty="0"/>
              <a:t>Aplicación de pregunta filtro</a:t>
            </a:r>
            <a:endParaRPr lang="es-AR" dirty="0"/>
          </a:p>
          <a:p>
            <a:pPr lvl="0" fontAlgn="base"/>
            <a:r>
              <a:rPr lang="es-ES" dirty="0"/>
              <a:t>Composición de la vivienda</a:t>
            </a:r>
            <a:endParaRPr lang="es-AR" dirty="0"/>
          </a:p>
          <a:p>
            <a:pPr lvl="0" fontAlgn="base"/>
            <a:r>
              <a:rPr lang="es-ES" dirty="0"/>
              <a:t>Selección del miembro presente</a:t>
            </a:r>
            <a:endParaRPr lang="es-AR" dirty="0"/>
          </a:p>
          <a:p>
            <a:pPr lvl="0" fontAlgn="base"/>
            <a:r>
              <a:rPr lang="es-ES" dirty="0"/>
              <a:t>Firma del consentimiento</a:t>
            </a:r>
            <a:endParaRPr lang="es-AR" dirty="0"/>
          </a:p>
          <a:p>
            <a:pPr lvl="0" fontAlgn="base"/>
            <a:r>
              <a:rPr lang="es-ES" dirty="0"/>
              <a:t>Tomar una foto consentimiento</a:t>
            </a:r>
            <a:endParaRPr lang="es-AR" dirty="0"/>
          </a:p>
          <a:p>
            <a:pPr lvl="0" fontAlgn="base"/>
            <a:r>
              <a:rPr lang="es-ES" dirty="0"/>
              <a:t>Aplicación del cuestionario</a:t>
            </a:r>
            <a:endParaRPr lang="es-AR" dirty="0"/>
          </a:p>
          <a:p>
            <a:pPr lvl="0" fontAlgn="base"/>
            <a:r>
              <a:rPr lang="es-ES" dirty="0"/>
              <a:t>Realización del test/muestra</a:t>
            </a:r>
            <a:endParaRPr lang="es-AR" dirty="0"/>
          </a:p>
          <a:p>
            <a:pPr lvl="0" fontAlgn="base"/>
            <a:r>
              <a:rPr lang="es-ES" dirty="0"/>
              <a:t>No dejar ningún residuo patológico en la vivienda visitada</a:t>
            </a:r>
            <a:endParaRPr lang="es-AR" dirty="0"/>
          </a:p>
        </p:txBody>
      </p:sp>
      <p:sp>
        <p:nvSpPr>
          <p:cNvPr id="4" name="3 Rectángulo"/>
          <p:cNvSpPr/>
          <p:nvPr/>
        </p:nvSpPr>
        <p:spPr>
          <a:xfrm>
            <a:off x="-2286" y="0"/>
            <a:ext cx="9144000" cy="451645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/>
            <a:lightRig rig="threePt" dir="t"/>
          </a:scene3d>
          <a:sp3d extrusionH="114300">
            <a:extrusionClr>
              <a:schemeClr val="tx2">
                <a:lumMod val="20000"/>
                <a:lumOff val="80000"/>
              </a:schemeClr>
            </a:extrusion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s-A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latin typeface="Verdana" pitchFamily="34" charset="0"/>
            </a:endParaRPr>
          </a:p>
        </p:txBody>
      </p:sp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5017" y="6080727"/>
            <a:ext cx="928688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3755" y="6379177"/>
            <a:ext cx="4718050" cy="5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 descr="C:\Users\aruizoros\Downloads\logo Dgeyc Ministerio de hacienda (1)-0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57" y="6026524"/>
            <a:ext cx="2816763" cy="751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98274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25E088-6CD9-4756-B30A-144E064700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364" y="451645"/>
            <a:ext cx="7886700" cy="1325563"/>
          </a:xfrm>
        </p:spPr>
        <p:txBody>
          <a:bodyPr/>
          <a:lstStyle/>
          <a:p>
            <a:r>
              <a:rPr lang="es-AR" b="1" dirty="0">
                <a:latin typeface="+mn-lt"/>
              </a:rPr>
              <a:t>¿Qué tareas realizaremos en campo?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3764F06-A9FC-441B-8FD9-15169CB999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919" y="1690688"/>
            <a:ext cx="7943850" cy="4667250"/>
          </a:xfrm>
        </p:spPr>
        <p:txBody>
          <a:bodyPr>
            <a:noAutofit/>
          </a:bodyPr>
          <a:lstStyle/>
          <a:p>
            <a:pPr lvl="0" algn="just" fontAlgn="base"/>
            <a:r>
              <a:rPr lang="es-ES" sz="2000" dirty="0"/>
              <a:t>Al finalizar las visitas en las viviendas</a:t>
            </a:r>
            <a:r>
              <a:rPr lang="es-ES" sz="2000" b="1" dirty="0"/>
              <a:t>; contará con entrevistas y test realizados</a:t>
            </a:r>
            <a:r>
              <a:rPr lang="es-ES" sz="2000" dirty="0"/>
              <a:t>, se deben </a:t>
            </a:r>
            <a:r>
              <a:rPr lang="es-ES" sz="2000" b="1" dirty="0"/>
              <a:t>entregar las muestras debidamente identificadas al laboratorio del Hospital que marca la HOJA DE RUTA.</a:t>
            </a:r>
            <a:endParaRPr lang="es-AR" sz="2000" dirty="0"/>
          </a:p>
          <a:p>
            <a:pPr lvl="0" algn="just" fontAlgn="base"/>
            <a:r>
              <a:rPr lang="es-ES" sz="2000" dirty="0"/>
              <a:t>Firmar la entrega y hacer firmar el recibo de muestras de sangre al laboratorio con el detalle de los números de muestras </a:t>
            </a:r>
            <a:endParaRPr lang="es-AR" sz="2000" dirty="0"/>
          </a:p>
          <a:p>
            <a:pPr lvl="0" algn="just" fontAlgn="base"/>
            <a:r>
              <a:rPr lang="es-ES" sz="2000" dirty="0"/>
              <a:t>Desechar TODOS los residuos patológicos acumulados en el día de trabajo en el contenedor que dispondrá de los laboratorios destinados para tal fin. </a:t>
            </a:r>
            <a:endParaRPr lang="es-AR" sz="2000" dirty="0"/>
          </a:p>
          <a:p>
            <a:pPr lvl="0" algn="just" fontAlgn="base"/>
            <a:r>
              <a:rPr lang="es-ES" sz="2000" dirty="0"/>
              <a:t>Enviar a la Recepcionista los cuestionarios con los datos recolectados en los plazos acordados.</a:t>
            </a:r>
            <a:endParaRPr lang="es-AR" sz="2000" dirty="0"/>
          </a:p>
          <a:p>
            <a:pPr lvl="0" algn="just" fontAlgn="base"/>
            <a:r>
              <a:rPr lang="es-ES" sz="2000" dirty="0"/>
              <a:t>Enviar a la Recepcionista la foto de los Consentimientos Informados </a:t>
            </a:r>
            <a:endParaRPr lang="es-AR" sz="2000" dirty="0"/>
          </a:p>
          <a:p>
            <a:pPr lvl="0" algn="just"/>
            <a:r>
              <a:rPr lang="es-ES" sz="2000" dirty="0"/>
              <a:t>Acudir a la Recepcionista para resolver eventuales inconvenientes o dificultades que pudieran presentarse en el cumplimiento de su tarea.</a:t>
            </a:r>
            <a:endParaRPr lang="es-AR" sz="2000" dirty="0"/>
          </a:p>
        </p:txBody>
      </p:sp>
      <p:sp>
        <p:nvSpPr>
          <p:cNvPr id="4" name="3 Rectángulo"/>
          <p:cNvSpPr/>
          <p:nvPr/>
        </p:nvSpPr>
        <p:spPr>
          <a:xfrm>
            <a:off x="-2286" y="0"/>
            <a:ext cx="9144000" cy="451645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/>
            <a:lightRig rig="threePt" dir="t"/>
          </a:scene3d>
          <a:sp3d extrusionH="114300">
            <a:extrusionClr>
              <a:schemeClr val="tx2">
                <a:lumMod val="20000"/>
                <a:lumOff val="80000"/>
              </a:schemeClr>
            </a:extrusion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s-A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latin typeface="Verdana" pitchFamily="34" charset="0"/>
            </a:endParaRPr>
          </a:p>
        </p:txBody>
      </p:sp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5017" y="6080727"/>
            <a:ext cx="928688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3755" y="6379177"/>
            <a:ext cx="4718050" cy="5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 descr="C:\Users\aruizoros\Downloads\logo Dgeyc Ministerio de hacienda (1)-0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57" y="6026524"/>
            <a:ext cx="2816763" cy="751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7287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1C4A7C96-9E71-4CE8-ADCD-504C0D522B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679CC65B-F721-465F-9274-501A41B7BD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037" y="827581"/>
            <a:ext cx="7886700" cy="1306440"/>
          </a:xfrm>
        </p:spPr>
        <p:txBody>
          <a:bodyPr>
            <a:normAutofit/>
          </a:bodyPr>
          <a:lstStyle/>
          <a:p>
            <a:pPr algn="ctr"/>
            <a:r>
              <a:rPr lang="es-AR" b="1" dirty="0">
                <a:latin typeface="+mn-lt"/>
              </a:rPr>
              <a:t>¿Qué organismos de la Ciudad llevan adelante el operativo?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A71E286-7407-45D5-9438-C4E19E65FA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9691" y="2403342"/>
            <a:ext cx="6352114" cy="412883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sz="3000" dirty="0">
                <a:cs typeface="Arial" pitchFamily="34" charset="0"/>
              </a:rPr>
              <a:t>El Estudio de Seroprevalencia de COVID-19 (ESECO 2020) lo lleva adelante el Ministerio de Salud de la Ciudad de Buenos Aires junto con la Dirección General de Estadística y Censos del Gobierno de la Ciudad de Buenos Aires.</a:t>
            </a:r>
            <a:endParaRPr lang="es-AR" sz="3000" dirty="0">
              <a:cs typeface="Arial" pitchFamily="34" charset="0"/>
            </a:endParaRPr>
          </a:p>
          <a:p>
            <a:endParaRPr lang="es-AR" sz="2000" dirty="0"/>
          </a:p>
        </p:txBody>
      </p:sp>
      <p:sp>
        <p:nvSpPr>
          <p:cNvPr id="9" name="8 Rectángulo"/>
          <p:cNvSpPr/>
          <p:nvPr/>
        </p:nvSpPr>
        <p:spPr>
          <a:xfrm>
            <a:off x="-2286" y="0"/>
            <a:ext cx="9144000" cy="451645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/>
            <a:lightRig rig="threePt" dir="t"/>
          </a:scene3d>
          <a:sp3d extrusionH="114300">
            <a:extrusionClr>
              <a:schemeClr val="tx2">
                <a:lumMod val="20000"/>
                <a:lumOff val="80000"/>
              </a:schemeClr>
            </a:extrusion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s-A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latin typeface="Verdana" pitchFamily="34" charset="0"/>
            </a:endParaRPr>
          </a:p>
        </p:txBody>
      </p:sp>
      <p:pic>
        <p:nvPicPr>
          <p:cNvPr id="10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5017" y="6080727"/>
            <a:ext cx="928688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3755" y="6379177"/>
            <a:ext cx="4718050" cy="5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 descr="C:\Users\aruizoros\Downloads\logo Dgeyc Ministerio de hacienda (1)-0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57" y="6026524"/>
            <a:ext cx="2816763" cy="751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9034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>
            <a:extLst>
              <a:ext uri="{FF2B5EF4-FFF2-40B4-BE49-F238E27FC236}">
                <a16:creationId xmlns:a16="http://schemas.microsoft.com/office/drawing/2014/main" id="{31C5773F-8A17-4E72-803B-D86C0F849C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6039" y="816747"/>
            <a:ext cx="6480699" cy="4837620"/>
          </a:xfrm>
          <a:prstGeom prst="rect">
            <a:avLst/>
          </a:prstGeom>
          <a:solidFill>
            <a:srgbClr val="4472C4"/>
          </a:solidFill>
          <a:ln w="127000" cmpd="dbl" algn="ctr">
            <a:solidFill>
              <a:srgbClr val="4472C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es-AR" altLang="es-AR" sz="2800" b="1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alibri" panose="020F0502020204030204" pitchFamily="34" charset="0"/>
              </a:rPr>
              <a:t>Síntesis de actividades: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>
                <a:srgbClr val="FFFFFF"/>
              </a:buClr>
              <a:buSzTx/>
              <a:buFont typeface="Symbol" panose="05050102010706020507" pitchFamily="18" charset="2"/>
              <a:buChar char="·"/>
              <a:tabLst/>
            </a:pPr>
            <a:r>
              <a:rPr kumimoji="0" lang="es-AR" altLang="es-AR" sz="2800" b="1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alibri" panose="020F0502020204030204" pitchFamily="34" charset="0"/>
              </a:rPr>
              <a:t>Apertura de la vivienda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Tx/>
              <a:buFont typeface="Symbol" panose="05050102010706020507" pitchFamily="18" charset="2"/>
              <a:buChar char="·"/>
              <a:tabLst/>
            </a:pPr>
            <a:r>
              <a:rPr kumimoji="0" lang="es-AR" altLang="es-AR" sz="2800" b="1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alibri" panose="020F0502020204030204" pitchFamily="34" charset="0"/>
              </a:rPr>
              <a:t>Firma de consentimiento informado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Tx/>
              <a:buFont typeface="Symbol" panose="05050102010706020507" pitchFamily="18" charset="2"/>
              <a:buChar char="·"/>
              <a:tabLst/>
            </a:pPr>
            <a:r>
              <a:rPr kumimoji="0" lang="es-AR" altLang="es-AR" sz="2800" b="1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alibri" panose="020F0502020204030204" pitchFamily="34" charset="0"/>
              </a:rPr>
              <a:t>Realización del cuestionario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Tx/>
              <a:buFont typeface="Symbol" panose="05050102010706020507" pitchFamily="18" charset="2"/>
              <a:buChar char="·"/>
              <a:tabLst/>
            </a:pPr>
            <a:r>
              <a:rPr kumimoji="0" lang="es-AR" altLang="es-AR" sz="2800" b="1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alibri" panose="020F0502020204030204" pitchFamily="34" charset="0"/>
              </a:rPr>
              <a:t>Realización del test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Tx/>
              <a:buFont typeface="Symbol" panose="05050102010706020507" pitchFamily="18" charset="2"/>
              <a:buChar char="·"/>
              <a:tabLst/>
            </a:pPr>
            <a:r>
              <a:rPr kumimoji="0" lang="es-AR" altLang="es-AR" sz="2800" b="1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alibri" panose="020F0502020204030204" pitchFamily="34" charset="0"/>
              </a:rPr>
              <a:t>Identificación de la muestra de sangre</a:t>
            </a:r>
            <a:endParaRPr kumimoji="0" lang="es-AR" altLang="es-AR" sz="2800" b="1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Tx/>
              <a:buFont typeface="Symbol" panose="05050102010706020507" pitchFamily="18" charset="2"/>
              <a:buChar char="·"/>
              <a:tabLst/>
            </a:pPr>
            <a:r>
              <a:rPr kumimoji="0" lang="es-AR" altLang="es-AR" sz="2800" b="1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alibri" panose="020F0502020204030204" pitchFamily="34" charset="0"/>
              </a:rPr>
              <a:t>Carga el código de la muestra en el cuestionario</a:t>
            </a:r>
            <a:endParaRPr kumimoji="0" lang="es-AR" altLang="es-AR" sz="2800" b="1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Tx/>
              <a:buFont typeface="Symbol" panose="05050102010706020507" pitchFamily="18" charset="2"/>
              <a:buChar char="·"/>
              <a:tabLst/>
            </a:pPr>
            <a:r>
              <a:rPr kumimoji="0" lang="es-AR" altLang="es-AR" sz="2800" b="1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alibri" panose="020F0502020204030204" pitchFamily="34" charset="0"/>
              </a:rPr>
              <a:t>Entrega de las muestras de sangre en el laboratorio</a:t>
            </a:r>
            <a:endParaRPr kumimoji="0" lang="es-AR" altLang="es-AR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-2286" y="0"/>
            <a:ext cx="9144000" cy="451645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/>
            <a:lightRig rig="threePt" dir="t"/>
          </a:scene3d>
          <a:sp3d extrusionH="114300">
            <a:extrusionClr>
              <a:schemeClr val="tx2">
                <a:lumMod val="20000"/>
                <a:lumOff val="80000"/>
              </a:schemeClr>
            </a:extrusion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s-A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latin typeface="Verdana" pitchFamily="34" charset="0"/>
            </a:endParaRPr>
          </a:p>
        </p:txBody>
      </p:sp>
      <p:pic>
        <p:nvPicPr>
          <p:cNvPr id="8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5017" y="6080727"/>
            <a:ext cx="928688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3755" y="6379177"/>
            <a:ext cx="4718050" cy="5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 descr="C:\Users\aruizoros\Downloads\logo Dgeyc Ministerio de hacienda (1)-0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57" y="6026524"/>
            <a:ext cx="2816763" cy="751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05276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D3449E-E49C-4521-AB73-9C49F44A31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364" y="588280"/>
            <a:ext cx="7886700" cy="1325563"/>
          </a:xfrm>
        </p:spPr>
        <p:txBody>
          <a:bodyPr>
            <a:normAutofit/>
          </a:bodyPr>
          <a:lstStyle/>
          <a:p>
            <a:r>
              <a:rPr lang="es-ES" b="1" dirty="0">
                <a:latin typeface="+mn-lt"/>
              </a:rPr>
              <a:t>Después del operativo de campo </a:t>
            </a:r>
            <a:br>
              <a:rPr lang="es-AR" b="1" dirty="0">
                <a:latin typeface="+mn-lt"/>
              </a:rPr>
            </a:br>
            <a:endParaRPr lang="es-AR" b="1" dirty="0">
              <a:latin typeface="+mn-lt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92D3785-8FF8-4C39-8873-7D402EEDC0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6364" y="1675186"/>
            <a:ext cx="7886700" cy="4351338"/>
          </a:xfrm>
        </p:spPr>
        <p:txBody>
          <a:bodyPr>
            <a:normAutofit lnSpcReduction="10000"/>
          </a:bodyPr>
          <a:lstStyle/>
          <a:p>
            <a:pPr lvl="0"/>
            <a:r>
              <a:rPr lang="es-ES" dirty="0"/>
              <a:t>Devolver TODOS los materiales reutilizables y sobrantes:</a:t>
            </a:r>
            <a:endParaRPr lang="es-AR" sz="3200" dirty="0"/>
          </a:p>
          <a:p>
            <a:pPr lvl="1">
              <a:buFont typeface="Courier New" panose="02070309020205020404" pitchFamily="49" charset="0"/>
              <a:buChar char="o"/>
            </a:pPr>
            <a:endParaRPr lang="es-ES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s-ES" dirty="0"/>
              <a:t>Credencial identificadora.</a:t>
            </a:r>
            <a:endParaRPr lang="es-AR" sz="2800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s-ES" dirty="0" err="1"/>
              <a:t>Serokits</a:t>
            </a:r>
            <a:r>
              <a:rPr lang="es-ES" dirty="0"/>
              <a:t>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s-ES" dirty="0"/>
              <a:t>Consentimientos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s-ES" dirty="0"/>
              <a:t>Entrega y recibos de muestras</a:t>
            </a:r>
            <a:endParaRPr lang="es-AR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s-ES" dirty="0"/>
              <a:t>Dispositivo móvil</a:t>
            </a:r>
            <a:endParaRPr lang="es-AR" sz="2800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s-ES" dirty="0"/>
              <a:t>Recipientes plásticos </a:t>
            </a:r>
            <a:endParaRPr lang="es-AR" sz="2800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s-ES" dirty="0"/>
              <a:t>Guantes, barbijos, algodón, alcohol, etc.</a:t>
            </a:r>
            <a:endParaRPr lang="es-AR" sz="2800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s-ES" dirty="0"/>
              <a:t>Bolso</a:t>
            </a:r>
            <a:endParaRPr lang="es-AR" sz="2800" dirty="0"/>
          </a:p>
          <a:p>
            <a:endParaRPr lang="es-AR" dirty="0"/>
          </a:p>
        </p:txBody>
      </p:sp>
      <p:sp>
        <p:nvSpPr>
          <p:cNvPr id="4" name="3 Rectángulo"/>
          <p:cNvSpPr/>
          <p:nvPr/>
        </p:nvSpPr>
        <p:spPr>
          <a:xfrm>
            <a:off x="-2286" y="0"/>
            <a:ext cx="9144000" cy="451645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/>
            <a:lightRig rig="threePt" dir="t"/>
          </a:scene3d>
          <a:sp3d extrusionH="114300">
            <a:extrusionClr>
              <a:schemeClr val="tx2">
                <a:lumMod val="20000"/>
                <a:lumOff val="80000"/>
              </a:schemeClr>
            </a:extrusion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s-A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latin typeface="Verdana" pitchFamily="34" charset="0"/>
            </a:endParaRPr>
          </a:p>
        </p:txBody>
      </p:sp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5017" y="6080727"/>
            <a:ext cx="928688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3755" y="6379177"/>
            <a:ext cx="4718050" cy="5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 descr="C:\Users\aruizoros\Downloads\logo Dgeyc Ministerio de hacienda (1)-0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57" y="6026524"/>
            <a:ext cx="2816763" cy="751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68699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7A98D5C-4AD1-4AD5-B255-2C7607D79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364" y="606864"/>
            <a:ext cx="7886700" cy="1325563"/>
          </a:xfrm>
        </p:spPr>
        <p:txBody>
          <a:bodyPr/>
          <a:lstStyle/>
          <a:p>
            <a:r>
              <a:rPr lang="es-AR" b="1" dirty="0">
                <a:latin typeface="+mn-lt"/>
              </a:rPr>
              <a:t>¿Cómo debemos realizar la entrevista?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1286D1C-24F3-4F76-A326-B5AF5ADE7F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6364" y="2038951"/>
            <a:ext cx="7886700" cy="4351338"/>
          </a:xfrm>
        </p:spPr>
        <p:txBody>
          <a:bodyPr/>
          <a:lstStyle/>
          <a:p>
            <a:pPr marL="0" indent="0">
              <a:buNone/>
            </a:pPr>
            <a:r>
              <a:rPr lang="es-ES" dirty="0"/>
              <a:t>La entrevista que llevará a cabo presenta tres momentos:</a:t>
            </a:r>
          </a:p>
          <a:p>
            <a:pPr marL="0" indent="0">
              <a:buNone/>
            </a:pPr>
            <a:endParaRPr lang="es-ES" dirty="0"/>
          </a:p>
          <a:p>
            <a:r>
              <a:rPr lang="es-ES" dirty="0"/>
              <a:t>Inicio, </a:t>
            </a:r>
          </a:p>
          <a:p>
            <a:r>
              <a:rPr lang="es-ES" dirty="0"/>
              <a:t>Desarrollo y </a:t>
            </a:r>
          </a:p>
          <a:p>
            <a:r>
              <a:rPr lang="es-ES" dirty="0"/>
              <a:t>Cierre.</a:t>
            </a:r>
            <a:endParaRPr lang="es-AR" dirty="0"/>
          </a:p>
          <a:p>
            <a:endParaRPr lang="es-AR" dirty="0"/>
          </a:p>
        </p:txBody>
      </p:sp>
      <p:sp>
        <p:nvSpPr>
          <p:cNvPr id="4" name="3 Rectángulo"/>
          <p:cNvSpPr/>
          <p:nvPr/>
        </p:nvSpPr>
        <p:spPr>
          <a:xfrm>
            <a:off x="-2286" y="0"/>
            <a:ext cx="9144000" cy="451645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/>
            <a:lightRig rig="threePt" dir="t"/>
          </a:scene3d>
          <a:sp3d extrusionH="114300">
            <a:extrusionClr>
              <a:schemeClr val="tx2">
                <a:lumMod val="20000"/>
                <a:lumOff val="80000"/>
              </a:schemeClr>
            </a:extrusion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s-A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latin typeface="Verdana" pitchFamily="34" charset="0"/>
            </a:endParaRPr>
          </a:p>
        </p:txBody>
      </p:sp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5017" y="6080727"/>
            <a:ext cx="928688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3755" y="6379177"/>
            <a:ext cx="4718050" cy="5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 descr="C:\Users\aruizoros\Downloads\logo Dgeyc Ministerio de hacienda (1)-0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57" y="6026524"/>
            <a:ext cx="2816763" cy="751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60654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B42B40-02EE-4739-8388-70D0EAC0E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364" y="606864"/>
            <a:ext cx="7886700" cy="1325563"/>
          </a:xfrm>
        </p:spPr>
        <p:txBody>
          <a:bodyPr>
            <a:normAutofit/>
          </a:bodyPr>
          <a:lstStyle/>
          <a:p>
            <a:r>
              <a:rPr lang="es-ES" b="1" dirty="0">
                <a:latin typeface="+mn-lt"/>
              </a:rPr>
              <a:t>Durante el inicio de la entrevista</a:t>
            </a:r>
            <a:br>
              <a:rPr lang="es-AR" b="1" dirty="0">
                <a:latin typeface="+mn-lt"/>
              </a:rPr>
            </a:br>
            <a:endParaRPr lang="es-AR" b="1" dirty="0">
              <a:latin typeface="+mn-lt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0A5F461-931D-42D1-BB7C-B2221DE884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dirty="0"/>
              <a:t>Presentarse a la vivienda</a:t>
            </a:r>
            <a:endParaRPr lang="es-AR" dirty="0"/>
          </a:p>
          <a:p>
            <a:pPr lvl="0"/>
            <a:r>
              <a:rPr lang="es-ES" dirty="0"/>
              <a:t>Mostrar la credencial</a:t>
            </a:r>
            <a:endParaRPr lang="es-AR" dirty="0"/>
          </a:p>
          <a:p>
            <a:pPr lvl="0"/>
            <a:r>
              <a:rPr lang="es-ES" dirty="0"/>
              <a:t>Identificarse con su nombre y apellido y el nombre de la institución a la que pertenece</a:t>
            </a:r>
            <a:endParaRPr lang="es-AR" dirty="0"/>
          </a:p>
          <a:p>
            <a:pPr lvl="0"/>
            <a:r>
              <a:rPr lang="es-ES" dirty="0"/>
              <a:t>Explicar el motivo de la visita</a:t>
            </a:r>
            <a:endParaRPr lang="es-AR" dirty="0"/>
          </a:p>
          <a:p>
            <a:pPr lvl="0"/>
            <a:r>
              <a:rPr lang="es-ES" dirty="0"/>
              <a:t>Comentar los objetivos de la encuesta</a:t>
            </a:r>
            <a:endParaRPr lang="es-AR" dirty="0"/>
          </a:p>
          <a:p>
            <a:pPr lvl="0"/>
            <a:r>
              <a:rPr lang="es-ES" dirty="0"/>
              <a:t>Dar garantía de confidencialidad de la información.</a:t>
            </a:r>
            <a:endParaRPr lang="es-AR" dirty="0"/>
          </a:p>
        </p:txBody>
      </p:sp>
      <p:sp>
        <p:nvSpPr>
          <p:cNvPr id="4" name="3 Rectángulo"/>
          <p:cNvSpPr/>
          <p:nvPr/>
        </p:nvSpPr>
        <p:spPr>
          <a:xfrm>
            <a:off x="-2286" y="0"/>
            <a:ext cx="9144000" cy="451645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/>
            <a:lightRig rig="threePt" dir="t"/>
          </a:scene3d>
          <a:sp3d extrusionH="114300">
            <a:extrusionClr>
              <a:schemeClr val="tx2">
                <a:lumMod val="20000"/>
                <a:lumOff val="80000"/>
              </a:schemeClr>
            </a:extrusion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s-A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latin typeface="Verdana" pitchFamily="34" charset="0"/>
            </a:endParaRPr>
          </a:p>
        </p:txBody>
      </p:sp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5017" y="6080727"/>
            <a:ext cx="928688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3755" y="6379177"/>
            <a:ext cx="4718050" cy="5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 descr="C:\Users\aruizoros\Downloads\logo Dgeyc Ministerio de hacienda (1)-0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57" y="6026524"/>
            <a:ext cx="2816763" cy="751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45464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Captura de pantalla de un celular&#10;&#10;Descripción generada automáticamente">
            <a:extLst>
              <a:ext uri="{FF2B5EF4-FFF2-40B4-BE49-F238E27FC236}">
                <a16:creationId xmlns:a16="http://schemas.microsoft.com/office/drawing/2014/main" id="{1FD5F81E-1625-490D-9E0C-FFC3C5CCB9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269" y="1074449"/>
            <a:ext cx="7100888" cy="4432972"/>
          </a:xfrm>
          <a:prstGeom prst="rect">
            <a:avLst/>
          </a:prstGeom>
        </p:spPr>
      </p:pic>
      <p:sp>
        <p:nvSpPr>
          <p:cNvPr id="3" name="2 Rectángulo"/>
          <p:cNvSpPr/>
          <p:nvPr/>
        </p:nvSpPr>
        <p:spPr>
          <a:xfrm>
            <a:off x="-2286" y="0"/>
            <a:ext cx="9144000" cy="451645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/>
            <a:lightRig rig="threePt" dir="t"/>
          </a:scene3d>
          <a:sp3d extrusionH="114300">
            <a:extrusionClr>
              <a:schemeClr val="tx2">
                <a:lumMod val="20000"/>
                <a:lumOff val="80000"/>
              </a:schemeClr>
            </a:extrusion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s-A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latin typeface="Verdana" pitchFamily="34" charset="0"/>
            </a:endParaRPr>
          </a:p>
        </p:txBody>
      </p:sp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5017" y="6080727"/>
            <a:ext cx="928688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3755" y="6379177"/>
            <a:ext cx="4718050" cy="5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C:\Users\aruizoros\Downloads\logo Dgeyc Ministerio de hacienda (1)-05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57" y="6026524"/>
            <a:ext cx="2816763" cy="751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40921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41DB0C0-07AF-4493-A449-4D02A32B7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364" y="451645"/>
            <a:ext cx="7886700" cy="1325563"/>
          </a:xfrm>
        </p:spPr>
        <p:txBody>
          <a:bodyPr/>
          <a:lstStyle/>
          <a:p>
            <a:r>
              <a:rPr lang="es-ES" b="1" dirty="0">
                <a:latin typeface="+mn-lt"/>
              </a:rPr>
              <a:t>Durante el desarrollo de la entrevista</a:t>
            </a:r>
            <a:endParaRPr lang="es-AR" b="1" dirty="0">
              <a:latin typeface="+mn-lt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5AE4229-E1CC-4358-AF7D-799B4F6483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2661" y="1729389"/>
            <a:ext cx="7886700" cy="4351338"/>
          </a:xfrm>
        </p:spPr>
        <p:txBody>
          <a:bodyPr>
            <a:normAutofit lnSpcReduction="10000"/>
          </a:bodyPr>
          <a:lstStyle/>
          <a:p>
            <a:pPr lvl="0"/>
            <a:r>
              <a:rPr lang="es-ES" dirty="0"/>
              <a:t>el de una enfermera/o</a:t>
            </a:r>
            <a:r>
              <a:rPr lang="es-ES" b="1" dirty="0"/>
              <a:t> que realiza un testeo y aplica un cuestionario</a:t>
            </a:r>
            <a:r>
              <a:rPr lang="es-ES" dirty="0"/>
              <a:t>…</a:t>
            </a:r>
            <a:endParaRPr lang="es-AR" dirty="0"/>
          </a:p>
          <a:p>
            <a:r>
              <a:rPr lang="es-ES" dirty="0"/>
              <a:t>…para lo cual es fundamental conocer los criterios del protocolo a utilizar en el testeo y las pautas de llenado del cuestionario, y consultar las dudas con los responsables del campo</a:t>
            </a:r>
            <a:endParaRPr lang="es-AR" dirty="0"/>
          </a:p>
          <a:p>
            <a:pPr lvl="0"/>
            <a:r>
              <a:rPr lang="es-ES" dirty="0"/>
              <a:t>el de </a:t>
            </a:r>
            <a:r>
              <a:rPr lang="es-ES" b="1" dirty="0"/>
              <a:t>una persona que entabla relación con otra persona</a:t>
            </a:r>
            <a:r>
              <a:rPr lang="es-ES" dirty="0"/>
              <a:t>…</a:t>
            </a:r>
            <a:endParaRPr lang="es-AR" dirty="0"/>
          </a:p>
          <a:p>
            <a:r>
              <a:rPr lang="es-ES" dirty="0"/>
              <a:t>…por lo cual todas las actitudes que favorezcan la comunicación estimulan una buena respuesta por parte del entrevistado</a:t>
            </a:r>
            <a:endParaRPr lang="es-AR" dirty="0"/>
          </a:p>
          <a:p>
            <a:endParaRPr lang="es-AR" dirty="0"/>
          </a:p>
        </p:txBody>
      </p:sp>
      <p:sp>
        <p:nvSpPr>
          <p:cNvPr id="4" name="3 Rectángulo"/>
          <p:cNvSpPr/>
          <p:nvPr/>
        </p:nvSpPr>
        <p:spPr>
          <a:xfrm>
            <a:off x="-2286" y="0"/>
            <a:ext cx="9144000" cy="451645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/>
            <a:lightRig rig="threePt" dir="t"/>
          </a:scene3d>
          <a:sp3d extrusionH="114300">
            <a:extrusionClr>
              <a:schemeClr val="tx2">
                <a:lumMod val="20000"/>
                <a:lumOff val="80000"/>
              </a:schemeClr>
            </a:extrusion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s-A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latin typeface="Verdana" pitchFamily="34" charset="0"/>
            </a:endParaRPr>
          </a:p>
        </p:txBody>
      </p:sp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5017" y="6080727"/>
            <a:ext cx="928688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3755" y="6379177"/>
            <a:ext cx="4718050" cy="5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 descr="C:\Users\aruizoros\Downloads\logo Dgeyc Ministerio de hacienda (1)-0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57" y="6026524"/>
            <a:ext cx="2816763" cy="751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70780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50D9695-9E35-497E-B55B-1CA0E4FB3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>
                <a:latin typeface="+mn-lt"/>
              </a:rPr>
              <a:t>Cierre de la entrevista</a:t>
            </a:r>
            <a:endParaRPr lang="es-AR" b="1" dirty="0">
              <a:latin typeface="+mn-lt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CF770C2-977D-4577-8840-2875A49E4E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941035"/>
            <a:ext cx="7886700" cy="4351338"/>
          </a:xfrm>
        </p:spPr>
        <p:txBody>
          <a:bodyPr/>
          <a:lstStyle/>
          <a:p>
            <a:pPr lvl="0"/>
            <a:r>
              <a:rPr lang="es-ES" dirty="0"/>
              <a:t>…se </a:t>
            </a:r>
            <a:r>
              <a:rPr lang="es-ES" b="1" dirty="0"/>
              <a:t>despedirá amablemente</a:t>
            </a:r>
            <a:endParaRPr lang="es-AR" dirty="0"/>
          </a:p>
          <a:p>
            <a:pPr lvl="0"/>
            <a:r>
              <a:rPr lang="es-ES" dirty="0"/>
              <a:t>…</a:t>
            </a:r>
            <a:r>
              <a:rPr lang="es-ES" b="1" dirty="0"/>
              <a:t>agradecerá el tiempo brindado</a:t>
            </a:r>
            <a:r>
              <a:rPr lang="es-ES" dirty="0"/>
              <a:t> y la disponibilidad para realizar el test y responder</a:t>
            </a:r>
            <a:endParaRPr lang="es-AR" dirty="0"/>
          </a:p>
          <a:p>
            <a:pPr lvl="0"/>
            <a:r>
              <a:rPr lang="es-ES" dirty="0"/>
              <a:t>…anunciará que </a:t>
            </a:r>
            <a:r>
              <a:rPr lang="es-ES" b="1" dirty="0"/>
              <a:t>es posible que un supervisor realice un llamado</a:t>
            </a:r>
            <a:r>
              <a:rPr lang="es-ES" dirty="0"/>
              <a:t> con el objetivo de controlar su trabajo</a:t>
            </a:r>
            <a:endParaRPr lang="es-AR" dirty="0"/>
          </a:p>
          <a:p>
            <a:pPr lvl="0"/>
            <a:r>
              <a:rPr lang="es-ES" dirty="0"/>
              <a:t>…</a:t>
            </a:r>
            <a:r>
              <a:rPr lang="es-ES" b="1" dirty="0"/>
              <a:t>revisará rápidamente el material</a:t>
            </a:r>
            <a:r>
              <a:rPr lang="es-ES" dirty="0"/>
              <a:t> a fin de poder completar algún dato faltante</a:t>
            </a:r>
            <a:endParaRPr lang="es-AR" dirty="0"/>
          </a:p>
        </p:txBody>
      </p:sp>
      <p:sp>
        <p:nvSpPr>
          <p:cNvPr id="4" name="3 Rectángulo"/>
          <p:cNvSpPr/>
          <p:nvPr/>
        </p:nvSpPr>
        <p:spPr>
          <a:xfrm>
            <a:off x="-2286" y="0"/>
            <a:ext cx="9144000" cy="451645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/>
            <a:lightRig rig="threePt" dir="t"/>
          </a:scene3d>
          <a:sp3d extrusionH="114300">
            <a:extrusionClr>
              <a:schemeClr val="tx2">
                <a:lumMod val="20000"/>
                <a:lumOff val="80000"/>
              </a:schemeClr>
            </a:extrusion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s-A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latin typeface="Verdana" pitchFamily="34" charset="0"/>
            </a:endParaRPr>
          </a:p>
        </p:txBody>
      </p:sp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5017" y="6080727"/>
            <a:ext cx="928688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3755" y="6379177"/>
            <a:ext cx="4718050" cy="5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 descr="C:\Users\aruizoros\Downloads\logo Dgeyc Ministerio de hacienda (1)-0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57" y="6026524"/>
            <a:ext cx="2816763" cy="751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70853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>
            <a:extLst>
              <a:ext uri="{FF2B5EF4-FFF2-40B4-BE49-F238E27FC236}">
                <a16:creationId xmlns:a16="http://schemas.microsoft.com/office/drawing/2014/main" id="{57566DC4-4E61-47C7-A398-6A61630ACA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7005" y="461856"/>
            <a:ext cx="7886700" cy="1325563"/>
          </a:xfrm>
        </p:spPr>
        <p:txBody>
          <a:bodyPr/>
          <a:lstStyle/>
          <a:p>
            <a:r>
              <a:rPr lang="es-AR" b="1" dirty="0">
                <a:latin typeface="+mn-lt"/>
              </a:rPr>
              <a:t>¿Cómo se realiza el testeo? </a:t>
            </a:r>
            <a:br>
              <a:rPr lang="es-AR" b="1" dirty="0">
                <a:latin typeface="+mn-lt"/>
              </a:rPr>
            </a:br>
            <a:endParaRPr lang="es-AR" b="1" dirty="0">
              <a:latin typeface="+mn-lt"/>
            </a:endParaRPr>
          </a:p>
        </p:txBody>
      </p:sp>
      <p:pic>
        <p:nvPicPr>
          <p:cNvPr id="11" name="Marcador de contenido 10" descr="Una captura de pantalla de un celular con letras&#10;&#10;Descripción generada automáticamente">
            <a:extLst>
              <a:ext uri="{FF2B5EF4-FFF2-40B4-BE49-F238E27FC236}">
                <a16:creationId xmlns:a16="http://schemas.microsoft.com/office/drawing/2014/main" id="{12C0EC5D-A02B-4690-8CFC-1F31BAAF88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81" y="1236645"/>
            <a:ext cx="4104332" cy="4789879"/>
          </a:xfrm>
        </p:spPr>
      </p:pic>
      <p:sp>
        <p:nvSpPr>
          <p:cNvPr id="4" name="3 Rectángulo"/>
          <p:cNvSpPr/>
          <p:nvPr/>
        </p:nvSpPr>
        <p:spPr>
          <a:xfrm>
            <a:off x="-2286" y="0"/>
            <a:ext cx="9144000" cy="451645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/>
            <a:lightRig rig="threePt" dir="t"/>
          </a:scene3d>
          <a:sp3d extrusionH="114300">
            <a:extrusionClr>
              <a:schemeClr val="tx2">
                <a:lumMod val="20000"/>
                <a:lumOff val="80000"/>
              </a:schemeClr>
            </a:extrusion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s-A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latin typeface="Verdana" pitchFamily="34" charset="0"/>
            </a:endParaRPr>
          </a:p>
        </p:txBody>
      </p:sp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5017" y="6080727"/>
            <a:ext cx="928688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3755" y="6379177"/>
            <a:ext cx="4718050" cy="5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 descr="C:\Users\aruizoros\Downloads\logo Dgeyc Ministerio de hacienda (1)-05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57" y="6026524"/>
            <a:ext cx="2816763" cy="751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63863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07A6CD-63FE-4151-8CC2-AE7E179AD0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2661" y="543802"/>
            <a:ext cx="7886700" cy="1325563"/>
          </a:xfrm>
        </p:spPr>
        <p:txBody>
          <a:bodyPr/>
          <a:lstStyle/>
          <a:p>
            <a:r>
              <a:rPr lang="es-US" b="1" dirty="0">
                <a:latin typeface="+mn-lt"/>
              </a:rPr>
              <a:t>Identificación de las muestras de sangre</a:t>
            </a:r>
            <a:endParaRPr lang="es-AR" b="1" dirty="0">
              <a:latin typeface="+mn-lt"/>
            </a:endParaRP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2F6EEE8C-8641-4F07-9484-8BFEB6C675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6364" y="2027839"/>
            <a:ext cx="7886700" cy="4351338"/>
          </a:xfrm>
        </p:spPr>
        <p:txBody>
          <a:bodyPr/>
          <a:lstStyle/>
          <a:p>
            <a:pPr lvl="0" fontAlgn="base"/>
            <a:r>
              <a:rPr lang="es-ES" dirty="0"/>
              <a:t>Las muestras se almacenarán en pequeñas bolsitas de aproximadamente 7X10 cm de lado.</a:t>
            </a:r>
            <a:endParaRPr lang="es-AR" dirty="0"/>
          </a:p>
          <a:p>
            <a:pPr lvl="0" fontAlgn="base"/>
            <a:r>
              <a:rPr lang="es-ES" dirty="0"/>
              <a:t>Cada bolsita tendrá una etiqueta con un dígito único generado por el sistema antes de comenzar el operativo.</a:t>
            </a:r>
          </a:p>
          <a:p>
            <a:pPr marL="0" lvl="0" indent="0" fontAlgn="base">
              <a:buNone/>
            </a:pPr>
            <a:endParaRPr lang="es-AR" dirty="0"/>
          </a:p>
          <a:p>
            <a:endParaRPr lang="es-AR" dirty="0"/>
          </a:p>
        </p:txBody>
      </p:sp>
      <p:sp>
        <p:nvSpPr>
          <p:cNvPr id="5" name="4 Rectángulo"/>
          <p:cNvSpPr/>
          <p:nvPr/>
        </p:nvSpPr>
        <p:spPr>
          <a:xfrm>
            <a:off x="-2286" y="0"/>
            <a:ext cx="9144000" cy="451645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/>
            <a:lightRig rig="threePt" dir="t"/>
          </a:scene3d>
          <a:sp3d extrusionH="114300">
            <a:extrusionClr>
              <a:schemeClr val="tx2">
                <a:lumMod val="20000"/>
                <a:lumOff val="80000"/>
              </a:schemeClr>
            </a:extrusion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s-A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latin typeface="Verdana" pitchFamily="34" charset="0"/>
            </a:endParaRPr>
          </a:p>
        </p:txBody>
      </p:sp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5017" y="6080727"/>
            <a:ext cx="928688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3755" y="6379177"/>
            <a:ext cx="4718050" cy="5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 descr="C:\Users\aruizoros\Downloads\logo Dgeyc Ministerio de hacienda (1)-0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57" y="6026524"/>
            <a:ext cx="2816763" cy="751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arcador de contenido 5">
            <a:extLst>
              <a:ext uri="{FF2B5EF4-FFF2-40B4-BE49-F238E27FC236}">
                <a16:creationId xmlns:a16="http://schemas.microsoft.com/office/drawing/2014/main" id="{D8B60CA3-1EA9-4E86-84CF-F9252C039AB5}"/>
              </a:ext>
            </a:extLst>
          </p:cNvPr>
          <p:cNvSpPr txBox="1">
            <a:spLocks/>
          </p:cNvSpPr>
          <p:nvPr/>
        </p:nvSpPr>
        <p:spPr>
          <a:xfrm>
            <a:off x="1638418" y="8105313"/>
            <a:ext cx="8091508" cy="2608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buNone/>
            </a:pPr>
            <a:endParaRPr lang="es-AR" dirty="0"/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06E98987-EFE4-4E70-8760-6DDF47130E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4420" y="4207251"/>
            <a:ext cx="3462670" cy="150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561144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07A6CD-63FE-4151-8CC2-AE7E179AD0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364" y="451645"/>
            <a:ext cx="7886700" cy="1325563"/>
          </a:xfrm>
        </p:spPr>
        <p:txBody>
          <a:bodyPr/>
          <a:lstStyle/>
          <a:p>
            <a:r>
              <a:rPr lang="es-US" b="1" dirty="0">
                <a:latin typeface="+mn-lt"/>
              </a:rPr>
              <a:t>Identificación de las muestras de sangre</a:t>
            </a:r>
            <a:endParaRPr lang="es-AR" b="1" dirty="0">
              <a:latin typeface="+mn-lt"/>
            </a:endParaRP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2F6EEE8C-8641-4F07-9484-8BFEB6C675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6364" y="1828389"/>
            <a:ext cx="7886700" cy="4351338"/>
          </a:xfrm>
        </p:spPr>
        <p:txBody>
          <a:bodyPr>
            <a:normAutofit/>
          </a:bodyPr>
          <a:lstStyle/>
          <a:p>
            <a:pPr lvl="0" fontAlgn="base"/>
            <a:r>
              <a:rPr lang="es-ES" sz="2200" dirty="0"/>
              <a:t>Cada enfermera/o contará con un juego de bolsitas suficiente.</a:t>
            </a:r>
            <a:endParaRPr lang="es-AR" sz="2200" dirty="0"/>
          </a:p>
          <a:p>
            <a:pPr lvl="0" fontAlgn="base"/>
            <a:r>
              <a:rPr lang="es-ES" sz="2200" dirty="0"/>
              <a:t>La enfermera/o guardará la muestra en la bolsita e ingresará el código en el cuestionario como se indicó más arriba.</a:t>
            </a:r>
            <a:endParaRPr lang="es-AR" sz="2200" dirty="0"/>
          </a:p>
          <a:p>
            <a:pPr lvl="0" fontAlgn="base"/>
            <a:r>
              <a:rPr lang="es-ES" sz="2200" dirty="0"/>
              <a:t>Una vez ingresado el código único aparecerá en la hoja de ruta, de modo de controlar el doble ingreso de un QR.</a:t>
            </a:r>
            <a:endParaRPr lang="es-AR" sz="2200" dirty="0"/>
          </a:p>
          <a:p>
            <a:pPr lvl="0" fontAlgn="base"/>
            <a:r>
              <a:rPr lang="es-ES" sz="2200" dirty="0"/>
              <a:t>En ese momento quedarán asociados los datos relevados en el dispositivo móvil con el número de muestra.</a:t>
            </a:r>
            <a:endParaRPr lang="es-AR" sz="2200" dirty="0"/>
          </a:p>
          <a:p>
            <a:pPr lvl="0" fontAlgn="base"/>
            <a:r>
              <a:rPr lang="es-ES" sz="2200" dirty="0"/>
              <a:t>Las bolsitas de 7x10 con la etiqueta de código único se guardarán a su vez en una bolsa más grande de 17X25 en la que se guardarán todas las muestras etiquetadas correspondientes a un día de trabajo de un enfermero/a.</a:t>
            </a:r>
            <a:endParaRPr lang="es-AR" sz="2200" dirty="0"/>
          </a:p>
          <a:p>
            <a:pPr marL="0" lvl="0" indent="0" fontAlgn="base">
              <a:buNone/>
            </a:pPr>
            <a:endParaRPr lang="es-AR" dirty="0"/>
          </a:p>
          <a:p>
            <a:endParaRPr lang="es-AR" dirty="0"/>
          </a:p>
        </p:txBody>
      </p:sp>
      <p:sp>
        <p:nvSpPr>
          <p:cNvPr id="4" name="3 Rectángulo"/>
          <p:cNvSpPr/>
          <p:nvPr/>
        </p:nvSpPr>
        <p:spPr>
          <a:xfrm>
            <a:off x="-2286" y="0"/>
            <a:ext cx="9144000" cy="451645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/>
            <a:lightRig rig="threePt" dir="t"/>
          </a:scene3d>
          <a:sp3d extrusionH="114300">
            <a:extrusionClr>
              <a:schemeClr val="tx2">
                <a:lumMod val="20000"/>
                <a:lumOff val="80000"/>
              </a:schemeClr>
            </a:extrusion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s-A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latin typeface="Verdana" pitchFamily="34" charset="0"/>
            </a:endParaRPr>
          </a:p>
        </p:txBody>
      </p:sp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5017" y="6080727"/>
            <a:ext cx="928688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3755" y="6379177"/>
            <a:ext cx="4718050" cy="5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 descr="C:\Users\aruizoros\Downloads\logo Dgeyc Ministerio de hacienda (1)-0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57" y="6026524"/>
            <a:ext cx="2816763" cy="751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99727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5" name="Rectangle 44">
            <a:extLst>
              <a:ext uri="{FF2B5EF4-FFF2-40B4-BE49-F238E27FC236}">
                <a16:creationId xmlns:a16="http://schemas.microsoft.com/office/drawing/2014/main" id="{6C4028FD-8BAA-4A19-BFDE-594D991B75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624DC25-E8AB-404C-BA8B-8D22B36AC2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3969" y="588280"/>
            <a:ext cx="8399736" cy="1133693"/>
          </a:xfrm>
        </p:spPr>
        <p:txBody>
          <a:bodyPr vert="horz" lIns="91440" tIns="45720" rIns="91440" bIns="45720" rtlCol="0">
            <a:noAutofit/>
          </a:bodyPr>
          <a:lstStyle/>
          <a:p>
            <a:r>
              <a:rPr lang="es-AR" sz="4000" b="1" dirty="0">
                <a:latin typeface="+mn-lt"/>
              </a:rPr>
              <a:t>Comienzo y duración </a:t>
            </a:r>
            <a:r>
              <a:rPr lang="en-US" sz="4000" b="1" dirty="0">
                <a:latin typeface="+mn-lt"/>
              </a:rPr>
              <a:t>de</a:t>
            </a:r>
            <a:br>
              <a:rPr lang="en-US" sz="4000" b="1" dirty="0">
                <a:latin typeface="+mn-lt"/>
              </a:rPr>
            </a:br>
            <a:r>
              <a:rPr lang="en-US" sz="4000" b="1" dirty="0">
                <a:latin typeface="+mn-lt"/>
              </a:rPr>
              <a:t>ESECO 202</a:t>
            </a:r>
          </a:p>
        </p:txBody>
      </p:sp>
      <p:graphicFrame>
        <p:nvGraphicFramePr>
          <p:cNvPr id="5" name="Marcador de contenido 2">
            <a:extLst>
              <a:ext uri="{FF2B5EF4-FFF2-40B4-BE49-F238E27FC236}">
                <a16:creationId xmlns:a16="http://schemas.microsoft.com/office/drawing/2014/main" id="{EBF9DC56-80E6-4B98-8AF9-EC729B358BC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5975395"/>
              </p:ext>
            </p:extLst>
          </p:nvPr>
        </p:nvGraphicFramePr>
        <p:xfrm>
          <a:off x="627506" y="2027839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 Rectángulo"/>
          <p:cNvSpPr/>
          <p:nvPr/>
        </p:nvSpPr>
        <p:spPr>
          <a:xfrm>
            <a:off x="-2286" y="0"/>
            <a:ext cx="9144000" cy="451645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/>
            <a:lightRig rig="threePt" dir="t"/>
          </a:scene3d>
          <a:sp3d extrusionH="114300">
            <a:extrusionClr>
              <a:schemeClr val="tx2">
                <a:lumMod val="20000"/>
                <a:lumOff val="80000"/>
              </a:schemeClr>
            </a:extrusion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s-A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latin typeface="Verdana" pitchFamily="34" charset="0"/>
            </a:endParaRPr>
          </a:p>
        </p:txBody>
      </p:sp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5017" y="6080727"/>
            <a:ext cx="928688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3755" y="6379177"/>
            <a:ext cx="4718050" cy="5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 descr="C:\Users\aruizoros\Downloads\logo Dgeyc Ministerio de hacienda (1)-05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57" y="6026524"/>
            <a:ext cx="2816763" cy="751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757725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A94D211-F092-4491-BC99-4DB27845A2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364" y="554312"/>
            <a:ext cx="7886700" cy="1325563"/>
          </a:xfrm>
        </p:spPr>
        <p:txBody>
          <a:bodyPr/>
          <a:lstStyle/>
          <a:p>
            <a:r>
              <a:rPr lang="es-US" b="1" dirty="0">
                <a:latin typeface="+mn-lt"/>
              </a:rPr>
              <a:t>Entrega de muestras de sangre en el laboratorio</a:t>
            </a:r>
            <a:endParaRPr lang="es-AR" b="1" dirty="0">
              <a:latin typeface="+mn-lt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43D41BF-4149-4D19-949A-ADCC41D4D7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6364" y="1951749"/>
            <a:ext cx="7886700" cy="4351338"/>
          </a:xfrm>
        </p:spPr>
        <p:txBody>
          <a:bodyPr>
            <a:normAutofit/>
          </a:bodyPr>
          <a:lstStyle/>
          <a:p>
            <a:pPr lvl="0" fontAlgn="base"/>
            <a:r>
              <a:rPr lang="es-ES" sz="2500" dirty="0"/>
              <a:t>Las enfermeras/os </a:t>
            </a:r>
            <a:r>
              <a:rPr lang="es-ES" sz="2500" b="1" dirty="0"/>
              <a:t>entregarán las muestras de sangre</a:t>
            </a:r>
            <a:r>
              <a:rPr lang="es-ES" sz="2500" dirty="0"/>
              <a:t> en los hospitales asignados -Santojanni, Pirovano, Argerich y Gutiérrez- como figura en la HOJA DE RUTA, según la cercanía de las direcciones de la carga de trabajo.</a:t>
            </a:r>
            <a:endParaRPr lang="es-AR" sz="2500" dirty="0"/>
          </a:p>
          <a:p>
            <a:pPr lvl="0" fontAlgn="base"/>
            <a:r>
              <a:rPr lang="es-ES" sz="2500" dirty="0"/>
              <a:t>La Coordinación de campo se contactará con el referente de cada laboratorio para avisar cuántas Enfermeras/os dejar las muestras en cada uno de los laboratorios.</a:t>
            </a:r>
            <a:endParaRPr lang="es-AR" sz="2500" dirty="0"/>
          </a:p>
          <a:p>
            <a:pPr lvl="0" fontAlgn="base"/>
            <a:r>
              <a:rPr lang="es-ES" sz="2500" dirty="0"/>
              <a:t>Se dejarán las muestras etiquetadas y compiladas en la bolsa más grande.</a:t>
            </a:r>
            <a:endParaRPr lang="es-AR" sz="2500" dirty="0"/>
          </a:p>
          <a:p>
            <a:endParaRPr lang="es-AR" dirty="0"/>
          </a:p>
        </p:txBody>
      </p:sp>
      <p:sp>
        <p:nvSpPr>
          <p:cNvPr id="4" name="3 Rectángulo"/>
          <p:cNvSpPr/>
          <p:nvPr/>
        </p:nvSpPr>
        <p:spPr>
          <a:xfrm>
            <a:off x="-2286" y="0"/>
            <a:ext cx="9144000" cy="451645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/>
            <a:lightRig rig="threePt" dir="t"/>
          </a:scene3d>
          <a:sp3d extrusionH="114300">
            <a:extrusionClr>
              <a:schemeClr val="tx2">
                <a:lumMod val="20000"/>
                <a:lumOff val="80000"/>
              </a:schemeClr>
            </a:extrusion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s-A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latin typeface="Verdana" pitchFamily="34" charset="0"/>
            </a:endParaRPr>
          </a:p>
        </p:txBody>
      </p:sp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5017" y="6080727"/>
            <a:ext cx="928688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3755" y="6379177"/>
            <a:ext cx="4718050" cy="5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 descr="C:\Users\aruizoros\Downloads\logo Dgeyc Ministerio de hacienda (1)-0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57" y="6026524"/>
            <a:ext cx="2816763" cy="751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334112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A94D211-F092-4491-BC99-4DB27845A2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364" y="472366"/>
            <a:ext cx="7886700" cy="1325563"/>
          </a:xfrm>
        </p:spPr>
        <p:txBody>
          <a:bodyPr/>
          <a:lstStyle/>
          <a:p>
            <a:r>
              <a:rPr lang="es-US" b="1" dirty="0">
                <a:latin typeface="+mn-lt"/>
              </a:rPr>
              <a:t>Entrega de muestras de sangre en el laboratorio</a:t>
            </a:r>
            <a:endParaRPr lang="es-AR" b="1" dirty="0">
              <a:latin typeface="+mn-lt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43D41BF-4149-4D19-949A-ADCC41D4D7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251636"/>
            <a:ext cx="7886700" cy="2854615"/>
          </a:xfrm>
        </p:spPr>
        <p:txBody>
          <a:bodyPr>
            <a:normAutofit/>
          </a:bodyPr>
          <a:lstStyle/>
          <a:p>
            <a:pPr lvl="0" fontAlgn="base"/>
            <a:r>
              <a:rPr lang="es-ES" sz="2500" dirty="0"/>
              <a:t>Se elaborará un remito por duplicado </a:t>
            </a:r>
            <a:r>
              <a:rPr lang="es-ES" sz="2500" b="1" dirty="0"/>
              <a:t>“Entrega y recibo de muestras de sangre”</a:t>
            </a:r>
            <a:r>
              <a:rPr lang="es-ES" sz="2500" dirty="0"/>
              <a:t> para que el enfermero/a deje las muestras en el laboratorio. En el remito constaran los números de muestra que se dejan en el laboratorio.</a:t>
            </a:r>
            <a:endParaRPr lang="es-AR" sz="2500" dirty="0"/>
          </a:p>
          <a:p>
            <a:pPr lvl="0" fontAlgn="base"/>
            <a:r>
              <a:rPr lang="es-ES" sz="2500" b="1" dirty="0"/>
              <a:t>Una copia quedará en el laboratorio y otra quedará para el enfermero/a, que puede convertirse en una foto que mande a la recepcionista</a:t>
            </a:r>
            <a:r>
              <a:rPr lang="es-ES" sz="2500" dirty="0"/>
              <a:t>.</a:t>
            </a:r>
            <a:endParaRPr lang="es-AR" sz="2500" dirty="0"/>
          </a:p>
          <a:p>
            <a:pPr marL="0" indent="0">
              <a:buNone/>
            </a:pPr>
            <a:endParaRPr lang="es-AR" dirty="0"/>
          </a:p>
        </p:txBody>
      </p:sp>
      <p:sp>
        <p:nvSpPr>
          <p:cNvPr id="4" name="3 Rectángulo"/>
          <p:cNvSpPr/>
          <p:nvPr/>
        </p:nvSpPr>
        <p:spPr>
          <a:xfrm>
            <a:off x="-2286" y="0"/>
            <a:ext cx="9144000" cy="451645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/>
            <a:lightRig rig="threePt" dir="t"/>
          </a:scene3d>
          <a:sp3d extrusionH="114300">
            <a:extrusionClr>
              <a:schemeClr val="tx2">
                <a:lumMod val="20000"/>
                <a:lumOff val="80000"/>
              </a:schemeClr>
            </a:extrusion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s-A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latin typeface="Verdana" pitchFamily="34" charset="0"/>
            </a:endParaRPr>
          </a:p>
        </p:txBody>
      </p:sp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5017" y="6080727"/>
            <a:ext cx="928688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3755" y="6379177"/>
            <a:ext cx="4718050" cy="5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 descr="C:\Users\aruizoros\Downloads\logo Dgeyc Ministerio de hacienda (1)-0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57" y="6026524"/>
            <a:ext cx="2816763" cy="751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028528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A94D211-F092-4491-BC99-4DB27845A2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364" y="472366"/>
            <a:ext cx="7886700" cy="1325563"/>
          </a:xfrm>
        </p:spPr>
        <p:txBody>
          <a:bodyPr/>
          <a:lstStyle/>
          <a:p>
            <a:r>
              <a:rPr lang="es-US" b="1" dirty="0">
                <a:latin typeface="+mn-lt"/>
              </a:rPr>
              <a:t>¿Quién contesta el cuestionario?</a:t>
            </a:r>
            <a:endParaRPr lang="es-AR" b="1" dirty="0">
              <a:latin typeface="+mn-lt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43D41BF-4149-4D19-949A-ADCC41D4D7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251636"/>
            <a:ext cx="8092440" cy="3566234"/>
          </a:xfrm>
        </p:spPr>
        <p:txBody>
          <a:bodyPr>
            <a:normAutofit/>
          </a:bodyPr>
          <a:lstStyle/>
          <a:p>
            <a:pPr fontAlgn="base"/>
            <a:r>
              <a:rPr lang="es-AR" sz="2400" i="1" dirty="0"/>
              <a:t>Datos de la vivienda</a:t>
            </a:r>
            <a:r>
              <a:rPr lang="es-AR" sz="2400" dirty="0"/>
              <a:t>, cuenta con preguntas que deberá contestar la Enfermera/o (DV1 a DV3). Las preguntas </a:t>
            </a:r>
            <a:r>
              <a:rPr lang="es-AR" sz="2400" b="1" dirty="0"/>
              <a:t>DV4 y DV5 las contestará una persona de 18 años y más de la vivienda</a:t>
            </a:r>
            <a:r>
              <a:rPr lang="es-AR" sz="2400" dirty="0"/>
              <a:t>. Si no hubiera personas de 18 años y más en la vivienda. Finalizará la entrevista.</a:t>
            </a:r>
          </a:p>
          <a:p>
            <a:pPr fontAlgn="base"/>
            <a:endParaRPr lang="es-AR" sz="2400" dirty="0"/>
          </a:p>
          <a:p>
            <a:pPr lvl="0" fontAlgn="base"/>
            <a:endParaRPr lang="es-AR" sz="2500" dirty="0"/>
          </a:p>
          <a:p>
            <a:pPr marL="0" indent="0">
              <a:buNone/>
            </a:pPr>
            <a:endParaRPr lang="es-AR" dirty="0"/>
          </a:p>
        </p:txBody>
      </p:sp>
      <p:sp>
        <p:nvSpPr>
          <p:cNvPr id="4" name="3 Rectángulo"/>
          <p:cNvSpPr/>
          <p:nvPr/>
        </p:nvSpPr>
        <p:spPr>
          <a:xfrm>
            <a:off x="-2286" y="0"/>
            <a:ext cx="9144000" cy="451645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/>
            <a:lightRig rig="threePt" dir="t"/>
          </a:scene3d>
          <a:sp3d extrusionH="114300">
            <a:extrusionClr>
              <a:schemeClr val="tx2">
                <a:lumMod val="20000"/>
                <a:lumOff val="80000"/>
              </a:schemeClr>
            </a:extrusion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s-A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latin typeface="Verdana" pitchFamily="34" charset="0"/>
            </a:endParaRPr>
          </a:p>
        </p:txBody>
      </p:sp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5017" y="6080727"/>
            <a:ext cx="928688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3755" y="6379177"/>
            <a:ext cx="4718050" cy="5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 descr="C:\Users\aruizoros\Downloads\logo Dgeyc Ministerio de hacienda (1)-0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57" y="6026524"/>
            <a:ext cx="2816763" cy="751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456638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A94D211-F092-4491-BC99-4DB27845A2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364" y="472366"/>
            <a:ext cx="7886700" cy="1325563"/>
          </a:xfrm>
        </p:spPr>
        <p:txBody>
          <a:bodyPr/>
          <a:lstStyle/>
          <a:p>
            <a:r>
              <a:rPr lang="es-US" b="1" dirty="0">
                <a:latin typeface="+mn-lt"/>
              </a:rPr>
              <a:t>¿Quién contesta el cuestionario?</a:t>
            </a:r>
            <a:endParaRPr lang="es-AR" b="1" dirty="0">
              <a:latin typeface="+mn-lt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43D41BF-4149-4D19-949A-ADCC41D4D7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6364" y="2006986"/>
            <a:ext cx="8092440" cy="3566234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endParaRPr lang="es-AR" sz="2400" dirty="0"/>
          </a:p>
          <a:p>
            <a:pPr lvl="0" fontAlgn="base"/>
            <a:endParaRPr lang="es-AR" sz="2500" dirty="0"/>
          </a:p>
          <a:p>
            <a:pPr marL="0" indent="0">
              <a:buNone/>
            </a:pPr>
            <a:endParaRPr lang="es-AR" dirty="0"/>
          </a:p>
        </p:txBody>
      </p:sp>
      <p:sp>
        <p:nvSpPr>
          <p:cNvPr id="4" name="3 Rectángulo"/>
          <p:cNvSpPr/>
          <p:nvPr/>
        </p:nvSpPr>
        <p:spPr>
          <a:xfrm>
            <a:off x="-2286" y="0"/>
            <a:ext cx="9144000" cy="451645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/>
            <a:lightRig rig="threePt" dir="t"/>
          </a:scene3d>
          <a:sp3d extrusionH="114300">
            <a:extrusionClr>
              <a:schemeClr val="tx2">
                <a:lumMod val="20000"/>
                <a:lumOff val="80000"/>
              </a:schemeClr>
            </a:extrusion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s-A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latin typeface="Verdana" pitchFamily="34" charset="0"/>
            </a:endParaRPr>
          </a:p>
        </p:txBody>
      </p:sp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5017" y="6080727"/>
            <a:ext cx="928688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3755" y="6379177"/>
            <a:ext cx="4718050" cy="5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 descr="C:\Users\aruizoros\Downloads\logo Dgeyc Ministerio de hacienda (1)-0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57" y="6026524"/>
            <a:ext cx="2816763" cy="751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Box 15">
            <a:extLst>
              <a:ext uri="{FF2B5EF4-FFF2-40B4-BE49-F238E27FC236}">
                <a16:creationId xmlns:a16="http://schemas.microsoft.com/office/drawing/2014/main" id="{A147334B-8CC3-4F62-BDAF-4A64C12B57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2661" y="2445799"/>
            <a:ext cx="7886700" cy="1602418"/>
          </a:xfrm>
          <a:prstGeom prst="rect">
            <a:avLst/>
          </a:prstGeom>
          <a:solidFill>
            <a:srgbClr val="BDD6EE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just">
              <a:spcAft>
                <a:spcPts val="600"/>
              </a:spcAft>
            </a:pPr>
            <a:endParaRPr lang="es-AR" altLang="es-AR" sz="1600" b="1" dirty="0">
              <a:latin typeface="Arial" panose="020B0604020202020204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es-AR" altLang="es-AR" sz="1600" b="1" dirty="0">
                <a:latin typeface="Arial" panose="020B0604020202020204" pitchFamily="34" charset="0"/>
              </a:rPr>
              <a:t>MIEMBRO DE LA VIVIENDA:</a:t>
            </a:r>
            <a:r>
              <a:rPr lang="es-MX" altLang="es-AR" sz="1600" dirty="0">
                <a:latin typeface="Arial" panose="020B0604020202020204" pitchFamily="34" charset="0"/>
              </a:rPr>
              <a:t> es la persona que </a:t>
            </a:r>
            <a:r>
              <a:rPr lang="es-MX" altLang="es-AR" sz="1600" b="1" dirty="0">
                <a:latin typeface="Arial" panose="020B0604020202020204" pitchFamily="34" charset="0"/>
              </a:rPr>
              <a:t>reside habitualmente</a:t>
            </a:r>
            <a:r>
              <a:rPr lang="es-MX" altLang="es-AR" sz="1600" dirty="0">
                <a:latin typeface="Arial" panose="020B0604020202020204" pitchFamily="34" charset="0"/>
              </a:rPr>
              <a:t> en la vivienda</a:t>
            </a:r>
            <a:r>
              <a:rPr lang="es-AR" altLang="es-AR" sz="1600" dirty="0">
                <a:latin typeface="Arial" panose="020B0604020202020204" pitchFamily="34" charset="0"/>
              </a:rPr>
              <a:t>. </a:t>
            </a:r>
          </a:p>
          <a:p>
            <a:pPr algn="just">
              <a:spcAft>
                <a:spcPts val="600"/>
              </a:spcAft>
            </a:pPr>
            <a:r>
              <a:rPr lang="es-AR" altLang="es-AR" sz="1600" dirty="0">
                <a:latin typeface="Arial" panose="020B0604020202020204" pitchFamily="34" charset="0"/>
              </a:rPr>
              <a:t>El período de referencia para la </a:t>
            </a:r>
            <a:r>
              <a:rPr lang="es-AR" altLang="es-AR" sz="1600" b="1" dirty="0">
                <a:latin typeface="Arial" panose="020B0604020202020204" pitchFamily="34" charset="0"/>
              </a:rPr>
              <a:t>residencia habitual</a:t>
            </a:r>
            <a:r>
              <a:rPr lang="es-AR" altLang="es-AR" sz="1600" dirty="0">
                <a:latin typeface="Arial" panose="020B0604020202020204" pitchFamily="34" charset="0"/>
              </a:rPr>
              <a:t> son </a:t>
            </a:r>
            <a:r>
              <a:rPr lang="es-AR" altLang="es-AR" sz="1600" b="1" dirty="0">
                <a:latin typeface="Arial" panose="020B0604020202020204" pitchFamily="34" charset="0"/>
              </a:rPr>
              <a:t>seis meses</a:t>
            </a:r>
            <a:r>
              <a:rPr lang="es-AR" altLang="es-AR" sz="1600" dirty="0">
                <a:latin typeface="Arial" panose="020B0604020202020204" pitchFamily="34" charset="0"/>
              </a:rPr>
              <a:t>.</a:t>
            </a:r>
          </a:p>
          <a:p>
            <a:pPr algn="just">
              <a:spcAft>
                <a:spcPts val="600"/>
              </a:spcAft>
            </a:pPr>
            <a:endParaRPr lang="es-AR" altLang="es-AR" sz="1600" dirty="0"/>
          </a:p>
        </p:txBody>
      </p:sp>
    </p:spTree>
    <p:extLst>
      <p:ext uri="{BB962C8B-B14F-4D97-AF65-F5344CB8AC3E}">
        <p14:creationId xmlns:p14="http://schemas.microsoft.com/office/powerpoint/2010/main" val="71281787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A94D211-F092-4491-BC99-4DB27845A2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364" y="472366"/>
            <a:ext cx="7886700" cy="1325563"/>
          </a:xfrm>
        </p:spPr>
        <p:txBody>
          <a:bodyPr/>
          <a:lstStyle/>
          <a:p>
            <a:r>
              <a:rPr lang="es-US" b="1" dirty="0">
                <a:latin typeface="+mn-lt"/>
              </a:rPr>
              <a:t>¿Quién contesta el cuestionario?</a:t>
            </a:r>
            <a:endParaRPr lang="es-AR" b="1" dirty="0">
              <a:latin typeface="+mn-lt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43D41BF-4149-4D19-949A-ADCC41D4D7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6364" y="2006986"/>
            <a:ext cx="8092440" cy="3566234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endParaRPr lang="es-AR" sz="2400" dirty="0"/>
          </a:p>
          <a:p>
            <a:pPr lvl="0" fontAlgn="base"/>
            <a:endParaRPr lang="es-AR" sz="2500" dirty="0"/>
          </a:p>
          <a:p>
            <a:pPr marL="0" indent="0">
              <a:buNone/>
            </a:pPr>
            <a:endParaRPr lang="es-AR" dirty="0"/>
          </a:p>
        </p:txBody>
      </p:sp>
      <p:sp>
        <p:nvSpPr>
          <p:cNvPr id="4" name="3 Rectángulo"/>
          <p:cNvSpPr/>
          <p:nvPr/>
        </p:nvSpPr>
        <p:spPr>
          <a:xfrm>
            <a:off x="-2286" y="0"/>
            <a:ext cx="9144000" cy="451645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/>
            <a:lightRig rig="threePt" dir="t"/>
          </a:scene3d>
          <a:sp3d extrusionH="114300">
            <a:extrusionClr>
              <a:schemeClr val="tx2">
                <a:lumMod val="20000"/>
                <a:lumOff val="80000"/>
              </a:schemeClr>
            </a:extrusion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s-A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latin typeface="Verdana" pitchFamily="34" charset="0"/>
            </a:endParaRPr>
          </a:p>
        </p:txBody>
      </p:sp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5017" y="6080727"/>
            <a:ext cx="928688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3755" y="6379177"/>
            <a:ext cx="4718050" cy="5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 descr="C:\Users\aruizoros\Downloads\logo Dgeyc Ministerio de hacienda (1)-0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57" y="6026524"/>
            <a:ext cx="2816763" cy="751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12 Tabla">
            <a:extLst>
              <a:ext uri="{FF2B5EF4-FFF2-40B4-BE49-F238E27FC236}">
                <a16:creationId xmlns:a16="http://schemas.microsoft.com/office/drawing/2014/main" id="{35A85468-3E4B-4FF0-991A-6AB26025A7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2043426"/>
              </p:ext>
            </p:extLst>
          </p:nvPr>
        </p:nvGraphicFramePr>
        <p:xfrm>
          <a:off x="585882" y="1377104"/>
          <a:ext cx="7967663" cy="4712821"/>
        </p:xfrm>
        <a:graphic>
          <a:graphicData uri="http://schemas.openxmlformats.org/drawingml/2006/table">
            <a:tbl>
              <a:tblPr/>
              <a:tblGrid>
                <a:gridCol w="39899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776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6196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AR" sz="1600" dirty="0">
                        <a:solidFill>
                          <a:srgbClr val="FFFFFF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AR" sz="1600" dirty="0">
                          <a:solidFill>
                            <a:srgbClr val="FFFFFF"/>
                          </a:solidFill>
                          <a:latin typeface="Arial"/>
                          <a:ea typeface="Calibri"/>
                          <a:cs typeface="Times New Roman"/>
                        </a:rPr>
                        <a:t>Son miembros de VIVIENDA las personas que…</a:t>
                      </a:r>
                      <a:endParaRPr lang="es-A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AR" sz="1600" dirty="0">
                          <a:solidFill>
                            <a:srgbClr val="FFFFFF"/>
                          </a:solidFill>
                          <a:latin typeface="Arial"/>
                          <a:ea typeface="Calibri"/>
                          <a:cs typeface="Times New Roman"/>
                        </a:rPr>
                        <a:t>No son miembros de la VIVIENDA las personas que…</a:t>
                      </a:r>
                      <a:endParaRPr lang="es-A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927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AR" sz="1400" dirty="0">
                          <a:latin typeface="Arial"/>
                          <a:ea typeface="Calibri"/>
                          <a:cs typeface="Times New Roman"/>
                        </a:rPr>
                        <a:t>…residen desde hace seis meses en la vivienda;</a:t>
                      </a:r>
                      <a:endParaRPr lang="es-AR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AR" sz="1400">
                          <a:latin typeface="Arial"/>
                          <a:ea typeface="Calibri"/>
                          <a:cs typeface="Times New Roman"/>
                        </a:rPr>
                        <a:t>…aunque estén presentes en el momento de la entrevista, residen en otra vivienda;</a:t>
                      </a:r>
                      <a:endParaRPr lang="es-AR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1724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AR" sz="1400">
                          <a:latin typeface="Arial"/>
                          <a:ea typeface="Calibri"/>
                          <a:cs typeface="Times New Roman"/>
                        </a:rPr>
                        <a:t>…residen desde hace menos de seis meses pero fijaron residencia en la vivienda seleccionada porque trabajan o buscan trabajo;</a:t>
                      </a:r>
                      <a:endParaRPr lang="es-AR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AR" sz="1400" dirty="0">
                          <a:latin typeface="Arial"/>
                          <a:ea typeface="Calibri"/>
                          <a:cs typeface="Times New Roman"/>
                        </a:rPr>
                        <a:t>…están presentes y permanecen en la vivienda por un período menor a seis meses por turismo, visita, etc.;</a:t>
                      </a:r>
                      <a:endParaRPr lang="es-AR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293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AR" sz="1400">
                          <a:latin typeface="Arial"/>
                          <a:ea typeface="Calibri"/>
                          <a:cs typeface="Times New Roman"/>
                        </a:rPr>
                        <a:t>…residen cuatro o más días a la semana en la vivienda aunque tengan fijado residencia en otro lugar;</a:t>
                      </a:r>
                      <a:endParaRPr lang="es-AR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AR" sz="1400" dirty="0">
                          <a:latin typeface="Arial"/>
                          <a:ea typeface="Calibri"/>
                          <a:cs typeface="Times New Roman"/>
                        </a:rPr>
                        <a:t>…están ausentes por razones no laborales (salud, reclusión) por un período mayor a seis meses.</a:t>
                      </a:r>
                      <a:endParaRPr lang="es-AR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927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AR" sz="1400">
                          <a:latin typeface="Arial"/>
                          <a:ea typeface="Calibri"/>
                          <a:cs typeface="Times New Roman"/>
                        </a:rPr>
                        <a:t>…están ausentes por trabajo pero no fijaron domicilio donde trabajan;</a:t>
                      </a:r>
                      <a:endParaRPr lang="es-AR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AR" sz="14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6293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AR" sz="1400" dirty="0">
                          <a:latin typeface="Arial"/>
                          <a:ea typeface="Calibri"/>
                          <a:cs typeface="Times New Roman"/>
                        </a:rPr>
                        <a:t>…están ausentes por un período menor a seis meses por razones no laborales (salud, vacaciones, reclusión, etc.).</a:t>
                      </a:r>
                      <a:endParaRPr lang="es-AR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AR" sz="14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24011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A94D211-F092-4491-BC99-4DB27845A2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364" y="472366"/>
            <a:ext cx="7886700" cy="1325563"/>
          </a:xfrm>
        </p:spPr>
        <p:txBody>
          <a:bodyPr/>
          <a:lstStyle/>
          <a:p>
            <a:r>
              <a:rPr lang="es-US" b="1" dirty="0">
                <a:latin typeface="+mn-lt"/>
              </a:rPr>
              <a:t>¿Quién contesta el cuestionario?</a:t>
            </a:r>
            <a:endParaRPr lang="es-AR" b="1" dirty="0">
              <a:latin typeface="+mn-lt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43D41BF-4149-4D19-949A-ADCC41D4D7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6364" y="1952783"/>
            <a:ext cx="8092440" cy="3566234"/>
          </a:xfrm>
        </p:spPr>
        <p:txBody>
          <a:bodyPr>
            <a:normAutofit lnSpcReduction="10000"/>
          </a:bodyPr>
          <a:lstStyle/>
          <a:p>
            <a:pPr lvl="0"/>
            <a:r>
              <a:rPr lang="es-AR" sz="2400" i="1" dirty="0"/>
              <a:t>Habitantes de la vivienda</a:t>
            </a:r>
            <a:r>
              <a:rPr lang="es-AR" sz="2400" dirty="0"/>
              <a:t>, en esta parte del cuestionario se listará a todas las personas de la vivienda. Las preguntas las </a:t>
            </a:r>
            <a:r>
              <a:rPr lang="es-AR" sz="2400" b="1" dirty="0"/>
              <a:t>contestará una persona de 18 años y más de la vivienda</a:t>
            </a:r>
            <a:r>
              <a:rPr lang="es-AR" sz="2400" dirty="0"/>
              <a:t>.</a:t>
            </a:r>
          </a:p>
          <a:p>
            <a:pPr marL="0" lvl="0" indent="0">
              <a:buNone/>
            </a:pPr>
            <a:endParaRPr lang="es-AR" sz="2400" dirty="0"/>
          </a:p>
          <a:p>
            <a:pPr lvl="0"/>
            <a:r>
              <a:rPr lang="es-AR" sz="2400" i="1" dirty="0"/>
              <a:t>Formulario individual,</a:t>
            </a:r>
            <a:r>
              <a:rPr lang="es-AR" sz="2400" dirty="0"/>
              <a:t> </a:t>
            </a:r>
            <a:r>
              <a:rPr lang="es-AR" sz="2400" b="1" dirty="0"/>
              <a:t>SOLO contesta la persona seleccionada,</a:t>
            </a:r>
            <a:r>
              <a:rPr lang="es-AR" sz="2400" dirty="0"/>
              <a:t> su nombre y edad aparecen en la parte superior del cuestionario.</a:t>
            </a:r>
            <a:r>
              <a:rPr lang="es-AR" sz="2400" dirty="0">
                <a:solidFill>
                  <a:srgbClr val="FF0000"/>
                </a:solidFill>
              </a:rPr>
              <a:t> </a:t>
            </a:r>
            <a:r>
              <a:rPr lang="es-AR" sz="2400" b="1" dirty="0"/>
              <a:t>En caso que la persona no se encuentre en la vivienda al momento de la entrevista deberá concertar una cita para realizar el cuestionario y el test</a:t>
            </a:r>
            <a:r>
              <a:rPr lang="es-AR" sz="2400" dirty="0"/>
              <a:t>. </a:t>
            </a:r>
          </a:p>
          <a:p>
            <a:pPr fontAlgn="base"/>
            <a:endParaRPr lang="es-AR" sz="2400" dirty="0"/>
          </a:p>
          <a:p>
            <a:pPr lvl="0" fontAlgn="base"/>
            <a:endParaRPr lang="es-AR" sz="2500" dirty="0"/>
          </a:p>
          <a:p>
            <a:pPr marL="0" indent="0">
              <a:buNone/>
            </a:pPr>
            <a:endParaRPr lang="es-AR" dirty="0"/>
          </a:p>
        </p:txBody>
      </p:sp>
      <p:sp>
        <p:nvSpPr>
          <p:cNvPr id="4" name="3 Rectángulo"/>
          <p:cNvSpPr/>
          <p:nvPr/>
        </p:nvSpPr>
        <p:spPr>
          <a:xfrm>
            <a:off x="-2286" y="0"/>
            <a:ext cx="9144000" cy="451645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/>
            <a:lightRig rig="threePt" dir="t"/>
          </a:scene3d>
          <a:sp3d extrusionH="114300">
            <a:extrusionClr>
              <a:schemeClr val="tx2">
                <a:lumMod val="20000"/>
                <a:lumOff val="80000"/>
              </a:schemeClr>
            </a:extrusion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s-A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latin typeface="Verdana" pitchFamily="34" charset="0"/>
            </a:endParaRPr>
          </a:p>
        </p:txBody>
      </p:sp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5017" y="6080727"/>
            <a:ext cx="928688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3755" y="6379177"/>
            <a:ext cx="4718050" cy="5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 descr="C:\Users\aruizoros\Downloads\logo Dgeyc Ministerio de hacienda (1)-0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57" y="6026524"/>
            <a:ext cx="2816763" cy="751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825126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-2286" y="0"/>
            <a:ext cx="9144000" cy="451645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/>
            <a:lightRig rig="threePt" dir="t"/>
          </a:scene3d>
          <a:sp3d extrusionH="114300">
            <a:extrusionClr>
              <a:schemeClr val="tx2">
                <a:lumMod val="20000"/>
                <a:lumOff val="80000"/>
              </a:schemeClr>
            </a:extrusion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s-A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latin typeface="Verdana" pitchFamily="34" charset="0"/>
            </a:endParaRPr>
          </a:p>
        </p:txBody>
      </p:sp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5017" y="6080727"/>
            <a:ext cx="928688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3755" y="6379177"/>
            <a:ext cx="4718050" cy="5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C:\Users\aruizoros\Downloads\logo Dgeyc Ministerio de hacienda (1)-0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57" y="6026524"/>
            <a:ext cx="2816763" cy="751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978568" y="2967335"/>
            <a:ext cx="5186869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¡Muchas gracias! </a:t>
            </a:r>
          </a:p>
          <a:p>
            <a:pPr algn="ctr"/>
            <a:endParaRPr lang="es-E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endParaRPr lang="es-E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768093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CC4315C2-A326-4A70-8F02-89787172640D}"/>
              </a:ext>
            </a:extLst>
          </p:cNvPr>
          <p:cNvSpPr/>
          <p:nvPr/>
        </p:nvSpPr>
        <p:spPr>
          <a:xfrm>
            <a:off x="812745" y="1616711"/>
            <a:ext cx="7115014" cy="36379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511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32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/>
                <a:cs typeface="Arial" pitchFamily="34" charset="0"/>
              </a:rPr>
              <a:t>Todos los datos de los participantes, las respuestas y los resultados son personales y privados y </a:t>
            </a:r>
            <a:r>
              <a:rPr lang="es-ES" sz="3200" b="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/>
                <a:cs typeface="Arial" pitchFamily="34" charset="0"/>
              </a:rPr>
              <a:t>la identidad de los voluntarios es confidencia</a:t>
            </a:r>
            <a:r>
              <a:rPr lang="es-ES" sz="32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/>
                <a:cs typeface="Arial" pitchFamily="34" charset="0"/>
              </a:rPr>
              <a:t>l encontrándose amparados por la </a:t>
            </a:r>
            <a:r>
              <a:rPr lang="es-ES" sz="3200" b="1" dirty="0">
                <a:latin typeface="Calibri"/>
                <a:cs typeface="Arial" pitchFamily="34" charset="0"/>
              </a:rPr>
              <a:t>Ley 1845 de Protección de Datos </a:t>
            </a:r>
            <a:r>
              <a:rPr lang="es-ES" sz="3200" b="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/>
                <a:cs typeface="Arial" pitchFamily="34" charset="0"/>
              </a:rPr>
              <a:t>Personales</a:t>
            </a:r>
            <a:r>
              <a:rPr lang="es-ES" sz="32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/>
                <a:cs typeface="Arial" pitchFamily="34" charset="0"/>
              </a:rPr>
              <a:t> y sus datos resguardados por el </a:t>
            </a:r>
            <a:r>
              <a:rPr lang="es-ES" sz="3200" b="1" dirty="0">
                <a:latin typeface="Calibri"/>
                <a:cs typeface="Arial" pitchFamily="34" charset="0"/>
              </a:rPr>
              <a:t>secreto estadístico contemplado en la Ley 17.622</a:t>
            </a:r>
            <a:endParaRPr lang="es-AR" sz="3200" b="1" dirty="0">
              <a:latin typeface="Calibri"/>
              <a:cs typeface="Arial" pitchFamily="34" charset="0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B0647A3E-A237-4983-B4E7-45938668EC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AR" sz="4000" b="1" dirty="0">
                <a:latin typeface="+mn-lt"/>
              </a:rPr>
              <a:t>Marco legal </a:t>
            </a:r>
          </a:p>
        </p:txBody>
      </p:sp>
      <p:sp>
        <p:nvSpPr>
          <p:cNvPr id="5" name="4 Rectángulo"/>
          <p:cNvSpPr/>
          <p:nvPr/>
        </p:nvSpPr>
        <p:spPr>
          <a:xfrm>
            <a:off x="-2286" y="0"/>
            <a:ext cx="9144000" cy="451645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/>
            <a:lightRig rig="threePt" dir="t"/>
          </a:scene3d>
          <a:sp3d extrusionH="114300">
            <a:extrusionClr>
              <a:schemeClr val="tx2">
                <a:lumMod val="20000"/>
                <a:lumOff val="80000"/>
              </a:schemeClr>
            </a:extrusion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s-A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latin typeface="Verdana" pitchFamily="34" charset="0"/>
            </a:endParaRPr>
          </a:p>
        </p:txBody>
      </p:sp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5017" y="6080727"/>
            <a:ext cx="928688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3755" y="6379177"/>
            <a:ext cx="4718050" cy="5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 descr="C:\Users\aruizoros\Downloads\logo Dgeyc Ministerio de hacienda (1)-0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57" y="6026524"/>
            <a:ext cx="2816763" cy="751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20935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96CF2A2B-0745-440C-9224-C5C6A0A428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E4730E1-8F73-4697-A35E-DF1A7BFE8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8636" y="728907"/>
            <a:ext cx="7344353" cy="1783065"/>
          </a:xfrm>
        </p:spPr>
        <p:txBody>
          <a:bodyPr>
            <a:normAutofit/>
          </a:bodyPr>
          <a:lstStyle/>
          <a:p>
            <a:r>
              <a:rPr lang="es-AR" sz="4000" b="1" dirty="0">
                <a:latin typeface="+mn-lt"/>
                <a:cs typeface="Arial" pitchFamily="34" charset="0"/>
              </a:rPr>
              <a:t>¿Qué propósitos tiene el trabajo que vamos a hacer? </a:t>
            </a:r>
            <a:endParaRPr lang="es-AR" sz="4000" dirty="0">
              <a:latin typeface="+mn-lt"/>
              <a:cs typeface="Arial" pitchFamily="34" charset="0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E3048A0-9740-45F6-954F-202460ED3F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5975" y="2432148"/>
            <a:ext cx="7344353" cy="3171423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s-ES" sz="2200" dirty="0">
                <a:cs typeface="Arial" pitchFamily="34" charset="0"/>
              </a:rPr>
              <a:t>Estimar la prevalencia de infección para SARS-Cov2, mediante la determinación de anticuerpos frente al virus en la CABA considerando edad, sexo y factor de riesgo.</a:t>
            </a:r>
          </a:p>
          <a:p>
            <a:pPr lvl="0"/>
            <a:endParaRPr lang="es-AR" sz="2200" dirty="0">
              <a:cs typeface="Arial" pitchFamily="34" charset="0"/>
            </a:endParaRPr>
          </a:p>
          <a:p>
            <a:pPr lvl="0"/>
            <a:r>
              <a:rPr lang="es-ES" sz="2200" dirty="0">
                <a:cs typeface="Arial" pitchFamily="34" charset="0"/>
              </a:rPr>
              <a:t>Evaluar cambios en esta prevalencia para observar la evolución de la epidemia, con especial atención a la aparición de nuevas infecciones derivadas de trasmisión comunitaria.</a:t>
            </a:r>
          </a:p>
          <a:p>
            <a:pPr lvl="0"/>
            <a:endParaRPr lang="es-AR" sz="2200" dirty="0">
              <a:cs typeface="Arial" pitchFamily="34" charset="0"/>
            </a:endParaRPr>
          </a:p>
          <a:p>
            <a:pPr lvl="0"/>
            <a:r>
              <a:rPr lang="es-ES" sz="2200" dirty="0">
                <a:cs typeface="Arial" pitchFamily="34" charset="0"/>
              </a:rPr>
              <a:t>El relevamiento se efectuará a través de una </a:t>
            </a:r>
            <a:r>
              <a:rPr lang="es-ES" sz="2200" b="1" dirty="0">
                <a:cs typeface="Arial" pitchFamily="34" charset="0"/>
              </a:rPr>
              <a:t>muestra probabilística</a:t>
            </a:r>
            <a:r>
              <a:rPr lang="es-ES" sz="2200" dirty="0">
                <a:cs typeface="Arial" pitchFamily="34" charset="0"/>
              </a:rPr>
              <a:t>, con el objetivo de poder repetir mediciones en diferentes periodos.</a:t>
            </a:r>
            <a:endParaRPr lang="es-AR" sz="2200" dirty="0">
              <a:cs typeface="Arial" pitchFamily="34" charset="0"/>
            </a:endParaRPr>
          </a:p>
          <a:p>
            <a:endParaRPr lang="es-AR" sz="2000" dirty="0"/>
          </a:p>
        </p:txBody>
      </p:sp>
      <p:sp>
        <p:nvSpPr>
          <p:cNvPr id="5" name="4 Rectángulo"/>
          <p:cNvSpPr/>
          <p:nvPr/>
        </p:nvSpPr>
        <p:spPr>
          <a:xfrm>
            <a:off x="-2286" y="0"/>
            <a:ext cx="9144000" cy="451645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/>
            <a:lightRig rig="threePt" dir="t"/>
          </a:scene3d>
          <a:sp3d extrusionH="114300">
            <a:extrusionClr>
              <a:schemeClr val="tx2">
                <a:lumMod val="20000"/>
                <a:lumOff val="80000"/>
              </a:schemeClr>
            </a:extrusion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s-A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latin typeface="Verdana" pitchFamily="34" charset="0"/>
            </a:endParaRPr>
          </a:p>
        </p:txBody>
      </p:sp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5017" y="6080727"/>
            <a:ext cx="928688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3755" y="6379177"/>
            <a:ext cx="4718050" cy="5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 descr="C:\Users\aruizoros\Downloads\logo Dgeyc Ministerio de hacienda (1)-0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57" y="6026524"/>
            <a:ext cx="2816763" cy="751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38634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D7D429-CCB6-4EB0-9ADE-A6172D4D72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364" y="764519"/>
            <a:ext cx="7886700" cy="1325563"/>
          </a:xfrm>
        </p:spPr>
        <p:txBody>
          <a:bodyPr/>
          <a:lstStyle/>
          <a:p>
            <a:r>
              <a:rPr lang="es-AR" b="1" dirty="0">
                <a:solidFill>
                  <a:srgbClr val="000000"/>
                </a:solidFill>
                <a:latin typeface="+mn-lt"/>
              </a:rPr>
              <a:t>¿</a:t>
            </a:r>
            <a:r>
              <a:rPr lang="es-AR" b="1" dirty="0">
                <a:solidFill>
                  <a:srgbClr val="000000"/>
                </a:solidFill>
                <a:latin typeface="+mn-lt"/>
                <a:cs typeface="Arial" pitchFamily="34" charset="0"/>
              </a:rPr>
              <a:t>Qué</a:t>
            </a:r>
            <a:r>
              <a:rPr lang="es-AR" b="1" dirty="0">
                <a:solidFill>
                  <a:srgbClr val="000000"/>
                </a:solidFill>
                <a:latin typeface="+mn-lt"/>
              </a:rPr>
              <a:t> es una muestra probabilística</a:t>
            </a:r>
            <a:r>
              <a:rPr lang="en-US" b="1" dirty="0">
                <a:solidFill>
                  <a:srgbClr val="000000"/>
                </a:solidFill>
                <a:latin typeface="+mn-lt"/>
              </a:rPr>
              <a:t>?</a:t>
            </a:r>
            <a:endParaRPr lang="es-AR" b="1" dirty="0">
              <a:latin typeface="+mn-lt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F9A9CEB-E894-4357-9586-9E75D56242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3514" y="2348514"/>
            <a:ext cx="3886200" cy="4351338"/>
          </a:xfrm>
        </p:spPr>
        <p:txBody>
          <a:bodyPr/>
          <a:lstStyle/>
          <a:p>
            <a:r>
              <a:rPr lang="es-ES" dirty="0">
                <a:solidFill>
                  <a:srgbClr val="000000"/>
                </a:solidFill>
                <a:cs typeface="Arial" pitchFamily="34" charset="0"/>
              </a:rPr>
              <a:t>La muestra es una selección de la población QUE LA REPRESENTA EN SU TOTALIDAD.</a:t>
            </a:r>
            <a:endParaRPr lang="es-AR" dirty="0">
              <a:solidFill>
                <a:srgbClr val="000000"/>
              </a:solidFill>
              <a:cs typeface="Arial" pitchFamily="34" charset="0"/>
            </a:endParaRPr>
          </a:p>
          <a:p>
            <a:pPr marL="0" indent="0">
              <a:buNone/>
            </a:pPr>
            <a:endParaRPr lang="es-AR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DF25617-4D39-4933-950D-5862E08B0B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69714" y="2298539"/>
            <a:ext cx="3886200" cy="4317723"/>
          </a:xfrm>
        </p:spPr>
        <p:txBody>
          <a:bodyPr/>
          <a:lstStyle/>
          <a:p>
            <a:r>
              <a:rPr lang="es-ES" dirty="0">
                <a:solidFill>
                  <a:srgbClr val="000000"/>
                </a:solidFill>
                <a:cs typeface="Arial" pitchFamily="34" charset="0"/>
              </a:rPr>
              <a:t>Es probabilística porque el proceso de selección brinda a todos los individuos de la población las mismas oportunidades de ser seleccionados</a:t>
            </a:r>
            <a:endParaRPr lang="es-AR" dirty="0">
              <a:cs typeface="Arial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-2286" y="0"/>
            <a:ext cx="9144000" cy="451645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/>
            <a:lightRig rig="threePt" dir="t"/>
          </a:scene3d>
          <a:sp3d extrusionH="114300">
            <a:extrusionClr>
              <a:schemeClr val="tx2">
                <a:lumMod val="20000"/>
                <a:lumOff val="80000"/>
              </a:schemeClr>
            </a:extrusion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s-A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latin typeface="Verdana" pitchFamily="34" charset="0"/>
            </a:endParaRPr>
          </a:p>
        </p:txBody>
      </p:sp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5017" y="6080727"/>
            <a:ext cx="928688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3755" y="6379177"/>
            <a:ext cx="4718050" cy="5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 descr="C:\Users\aruizoros\Downloads\logo Dgeyc Ministerio de hacienda (1)-0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57" y="6026524"/>
            <a:ext cx="2816763" cy="751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20126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B9554B-BA87-4F87-8DC9-11A12E4A63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728905"/>
            <a:ext cx="6858000" cy="27859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200" b="1" kern="1200" dirty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¿</a:t>
            </a:r>
            <a:r>
              <a:rPr lang="en-US" sz="5200" b="1" kern="1200" dirty="0" err="1">
                <a:solidFill>
                  <a:schemeClr val="tx1"/>
                </a:solidFill>
                <a:latin typeface="+mn-lt"/>
                <a:ea typeface="+mj-ea"/>
                <a:cs typeface="+mj-cs"/>
              </a:rPr>
              <a:t>Cómo</a:t>
            </a:r>
            <a:r>
              <a:rPr lang="en-US" sz="5200" b="1" kern="1200" dirty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 </a:t>
            </a:r>
            <a:r>
              <a:rPr lang="en-US" sz="5200" b="1" kern="1200" dirty="0" err="1">
                <a:solidFill>
                  <a:schemeClr val="tx1"/>
                </a:solidFill>
                <a:latin typeface="+mn-lt"/>
                <a:ea typeface="+mj-ea"/>
                <a:cs typeface="+mj-cs"/>
              </a:rPr>
              <a:t>determina</a:t>
            </a:r>
            <a:r>
              <a:rPr lang="en-US" sz="5200" b="1" kern="1200" dirty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 </a:t>
            </a:r>
            <a:r>
              <a:rPr lang="en-US" sz="5200" b="1" kern="1200" dirty="0" err="1">
                <a:solidFill>
                  <a:schemeClr val="tx1"/>
                </a:solidFill>
                <a:latin typeface="+mn-lt"/>
                <a:ea typeface="+mj-ea"/>
                <a:cs typeface="+mj-cs"/>
              </a:rPr>
              <a:t>nuestro</a:t>
            </a:r>
            <a:r>
              <a:rPr lang="en-US" sz="5200" b="1" kern="1200" dirty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 </a:t>
            </a:r>
            <a:r>
              <a:rPr lang="en-US" sz="5200" b="1" kern="1200" dirty="0" err="1">
                <a:solidFill>
                  <a:schemeClr val="tx1"/>
                </a:solidFill>
                <a:latin typeface="+mn-lt"/>
                <a:ea typeface="+mj-ea"/>
                <a:cs typeface="+mj-cs"/>
              </a:rPr>
              <a:t>trabajo</a:t>
            </a:r>
            <a:r>
              <a:rPr lang="en-US" sz="5200" b="1" kern="1200" dirty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?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11064F1-D767-40BC-8680-DDF7C481C4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3707363"/>
            <a:ext cx="6858000" cy="2036246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en-US" sz="2400" kern="1200" dirty="0">
                <a:solidFill>
                  <a:schemeClr val="tx1"/>
                </a:solidFill>
                <a:ea typeface="+mn-ea"/>
                <a:cs typeface="+mn-cs"/>
              </a:rPr>
              <a:t>SOLO SE PUEDE ENTREVISTAR A QUIENES SE ENCUENTRAN SELECCIONADOS EN LA MUESTRA, VIVIENDAS -PERSONAS.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-2286" y="0"/>
            <a:ext cx="9144000" cy="451645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/>
            <a:lightRig rig="threePt" dir="t"/>
          </a:scene3d>
          <a:sp3d extrusionH="114300">
            <a:extrusionClr>
              <a:schemeClr val="tx2">
                <a:lumMod val="20000"/>
                <a:lumOff val="80000"/>
              </a:schemeClr>
            </a:extrusion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s-A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latin typeface="Verdana" pitchFamily="34" charset="0"/>
            </a:endParaRPr>
          </a:p>
        </p:txBody>
      </p:sp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5017" y="6080727"/>
            <a:ext cx="928688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3755" y="6379177"/>
            <a:ext cx="4718050" cy="5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 descr="C:\Users\aruizoros\Downloads\logo Dgeyc Ministerio de hacienda (1)-0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57" y="6026524"/>
            <a:ext cx="2816763" cy="751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24553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2791B33F-CE76-4EF1-8227-54ED041CD4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44C84E1F-F1C2-4847-A409-25A7BEB6B2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9786" y="1040666"/>
            <a:ext cx="6695524" cy="2956233"/>
          </a:xfrm>
        </p:spPr>
        <p:txBody>
          <a:bodyPr anchor="b">
            <a:normAutofit fontScale="90000"/>
          </a:bodyPr>
          <a:lstStyle/>
          <a:p>
            <a:pPr algn="l"/>
            <a:r>
              <a:rPr lang="es-ES" sz="5200" dirty="0">
                <a:latin typeface="+mn-lt"/>
              </a:rPr>
              <a:t>A ese listado de direcciones lo llamaremos </a:t>
            </a:r>
            <a:r>
              <a:rPr lang="es-ES" sz="5200" b="1" dirty="0">
                <a:latin typeface="+mn-lt"/>
              </a:rPr>
              <a:t>HOJA DE RUTA. </a:t>
            </a:r>
            <a:br>
              <a:rPr lang="es-ES" sz="5200" dirty="0"/>
            </a:br>
            <a:endParaRPr lang="es-AR" sz="5200" dirty="0"/>
          </a:p>
        </p:txBody>
      </p:sp>
      <p:sp>
        <p:nvSpPr>
          <p:cNvPr id="5" name="Subtítulo 4">
            <a:extLst>
              <a:ext uri="{FF2B5EF4-FFF2-40B4-BE49-F238E27FC236}">
                <a16:creationId xmlns:a16="http://schemas.microsoft.com/office/drawing/2014/main" id="{E3BE5159-845A-4B12-BAA9-DF44DDB5FC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43062" y="3728615"/>
            <a:ext cx="6472019" cy="1828121"/>
          </a:xfrm>
        </p:spPr>
        <p:txBody>
          <a:bodyPr>
            <a:normAutofit/>
          </a:bodyPr>
          <a:lstStyle/>
          <a:p>
            <a:pPr algn="l"/>
            <a:r>
              <a:rPr lang="es-ES" sz="3600" dirty="0"/>
              <a:t>La muestra es la selección de direcciones de viviendas que deberá visitar. </a:t>
            </a:r>
          </a:p>
          <a:p>
            <a:pPr algn="l"/>
            <a:endParaRPr lang="es-AR" dirty="0"/>
          </a:p>
        </p:txBody>
      </p:sp>
      <p:sp>
        <p:nvSpPr>
          <p:cNvPr id="6" name="5 Rectángulo"/>
          <p:cNvSpPr/>
          <p:nvPr/>
        </p:nvSpPr>
        <p:spPr>
          <a:xfrm>
            <a:off x="-2286" y="0"/>
            <a:ext cx="9144000" cy="451645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/>
            <a:lightRig rig="threePt" dir="t"/>
          </a:scene3d>
          <a:sp3d extrusionH="114300">
            <a:extrusionClr>
              <a:schemeClr val="tx2">
                <a:lumMod val="20000"/>
                <a:lumOff val="80000"/>
              </a:schemeClr>
            </a:extrusion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s-A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latin typeface="Verdana" pitchFamily="34" charset="0"/>
            </a:endParaRPr>
          </a:p>
        </p:txBody>
      </p:sp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5017" y="6080727"/>
            <a:ext cx="928688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3755" y="6379177"/>
            <a:ext cx="4718050" cy="5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 descr="C:\Users\aruizoros\Downloads\logo Dgeyc Ministerio de hacienda (1)-0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57" y="6026524"/>
            <a:ext cx="2816763" cy="751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80588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A38A4FA-3037-42EF-BB7C-D9017045E8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b="1" dirty="0">
                <a:latin typeface="+mn-lt"/>
              </a:rPr>
              <a:t>LA HOJA DE RUTA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BB91D4C-FC12-4AD6-8287-34C62C2DD3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61131" y="2829269"/>
            <a:ext cx="3886200" cy="2355225"/>
          </a:xfrm>
        </p:spPr>
        <p:txBody>
          <a:bodyPr>
            <a:normAutofit lnSpcReduction="10000"/>
          </a:bodyPr>
          <a:lstStyle/>
          <a:p>
            <a:r>
              <a:rPr lang="es-ES" dirty="0"/>
              <a:t>Contiene direcciones de </a:t>
            </a:r>
            <a:r>
              <a:rPr lang="es-ES" b="1" dirty="0"/>
              <a:t>viviendas particulares</a:t>
            </a:r>
            <a:r>
              <a:rPr lang="es-ES" dirty="0"/>
              <a:t>, es decir viviendas donde residen personas </a:t>
            </a:r>
            <a:r>
              <a:rPr lang="es-ES" b="1" dirty="0"/>
              <a:t>bajo un régimen familiar</a:t>
            </a:r>
            <a:r>
              <a:rPr lang="es-ES" dirty="0"/>
              <a:t>. </a:t>
            </a:r>
            <a:endParaRPr lang="es-AR" dirty="0"/>
          </a:p>
          <a:p>
            <a:endParaRPr lang="es-AR" dirty="0"/>
          </a:p>
        </p:txBody>
      </p:sp>
      <p:sp>
        <p:nvSpPr>
          <p:cNvPr id="5" name="4 Rectángulo"/>
          <p:cNvSpPr/>
          <p:nvPr/>
        </p:nvSpPr>
        <p:spPr>
          <a:xfrm>
            <a:off x="-2286" y="0"/>
            <a:ext cx="9144000" cy="451645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/>
            <a:lightRig rig="threePt" dir="t"/>
          </a:scene3d>
          <a:sp3d extrusionH="114300">
            <a:extrusionClr>
              <a:schemeClr val="tx2">
                <a:lumMod val="20000"/>
                <a:lumOff val="80000"/>
              </a:schemeClr>
            </a:extrusion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s-A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latin typeface="Verdana" pitchFamily="34" charset="0"/>
            </a:endParaRPr>
          </a:p>
        </p:txBody>
      </p:sp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5017" y="6080727"/>
            <a:ext cx="928688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3755" y="6379177"/>
            <a:ext cx="4718050" cy="5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 descr="C:\Users\aruizoros\Downloads\logo Dgeyc Ministerio de hacienda (1)-0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57" y="6026524"/>
            <a:ext cx="2816763" cy="751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Marcador de contenido 9">
            <a:extLst>
              <a:ext uri="{FF2B5EF4-FFF2-40B4-BE49-F238E27FC236}">
                <a16:creationId xmlns:a16="http://schemas.microsoft.com/office/drawing/2014/main" id="{316BB609-0BC1-4F63-8C22-6F4FD72B82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3752" y="1859264"/>
            <a:ext cx="3886200" cy="146178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MX" dirty="0"/>
              <a:t>Durante la recuperación y supervisión: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44127579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FFC000"/>
        </a:solidFill>
        <a:ln>
          <a:noFill/>
        </a:ln>
        <a:effectLst/>
        <a:scene3d>
          <a:camera prst="orthographicFront"/>
          <a:lightRig rig="threePt" dir="t"/>
        </a:scene3d>
        <a:sp3d extrusionH="114300">
          <a:extrusionClr>
            <a:schemeClr val="tx2">
              <a:lumMod val="20000"/>
              <a:lumOff val="80000"/>
            </a:schemeClr>
          </a:extrusionClr>
        </a:sp3d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>
            <a:latin typeface="Verdana" pitchFamily="34" charset="0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1793</TotalTime>
  <Words>1863</Words>
  <Application>Microsoft Office PowerPoint</Application>
  <PresentationFormat>Presentación en pantalla (4:3)</PresentationFormat>
  <Paragraphs>176</Paragraphs>
  <Slides>36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36</vt:i4>
      </vt:variant>
    </vt:vector>
  </HeadingPairs>
  <TitlesOfParts>
    <vt:vector size="44" baseType="lpstr">
      <vt:lpstr>Arial</vt:lpstr>
      <vt:lpstr>Calibri</vt:lpstr>
      <vt:lpstr>Calibri Light</vt:lpstr>
      <vt:lpstr>Courier New</vt:lpstr>
      <vt:lpstr>Symbol</vt:lpstr>
      <vt:lpstr>Times New Roman</vt:lpstr>
      <vt:lpstr>Verdana</vt:lpstr>
      <vt:lpstr>Tema de Office</vt:lpstr>
      <vt:lpstr>Estudio de Seroprevalencia COVID -19 CABA. (ESECO-202)</vt:lpstr>
      <vt:lpstr>¿Qué organismos de la Ciudad llevan adelante el operativo?</vt:lpstr>
      <vt:lpstr>Comienzo y duración de ESECO 202</vt:lpstr>
      <vt:lpstr>Marco legal </vt:lpstr>
      <vt:lpstr>¿Qué propósitos tiene el trabajo que vamos a hacer? </vt:lpstr>
      <vt:lpstr>¿Qué es una muestra probabilística?</vt:lpstr>
      <vt:lpstr>¿Cómo determina nuestro trabajo?</vt:lpstr>
      <vt:lpstr>A ese listado de direcciones lo llamaremos HOJA DE RUTA.  </vt:lpstr>
      <vt:lpstr>LA HOJA DE RUTA</vt:lpstr>
      <vt:lpstr>Hoja de ruta</vt:lpstr>
      <vt:lpstr>¿Con quiénes trabajaremos en campo? </vt:lpstr>
      <vt:lpstr>¿Qué necesitamos para trabajar? </vt:lpstr>
      <vt:lpstr>Serokit </vt:lpstr>
      <vt:lpstr>Serokit </vt:lpstr>
      <vt:lpstr>Material adicional </vt:lpstr>
      <vt:lpstr>Presentación de PowerPoint</vt:lpstr>
      <vt:lpstr>¿Qué tareas realizaremos antes de salir a campo?  </vt:lpstr>
      <vt:lpstr>¿Qué tareas realizaremos en campo?</vt:lpstr>
      <vt:lpstr>¿Qué tareas realizaremos en campo?</vt:lpstr>
      <vt:lpstr>Presentación de PowerPoint</vt:lpstr>
      <vt:lpstr>Después del operativo de campo  </vt:lpstr>
      <vt:lpstr>¿Cómo debemos realizar la entrevista?</vt:lpstr>
      <vt:lpstr>Durante el inicio de la entrevista </vt:lpstr>
      <vt:lpstr>Presentación de PowerPoint</vt:lpstr>
      <vt:lpstr>Durante el desarrollo de la entrevista</vt:lpstr>
      <vt:lpstr>Cierre de la entrevista</vt:lpstr>
      <vt:lpstr>¿Cómo se realiza el testeo?  </vt:lpstr>
      <vt:lpstr>Identificación de las muestras de sangre</vt:lpstr>
      <vt:lpstr>Identificación de las muestras de sangre</vt:lpstr>
      <vt:lpstr>Entrega de muestras de sangre en el laboratorio</vt:lpstr>
      <vt:lpstr>Entrega de muestras de sangre en el laboratorio</vt:lpstr>
      <vt:lpstr>¿Quién contesta el cuestionario?</vt:lpstr>
      <vt:lpstr>¿Quién contesta el cuestionario?</vt:lpstr>
      <vt:lpstr>¿Quién contesta el cuestionario?</vt:lpstr>
      <vt:lpstr>¿Quién contesta el cuestionario?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Estudio de Seroprevalencia COVID -19 CABA. (ESECO-2020)</dc:title>
  <dc:creator>MARIA EUGENIA LAGO</dc:creator>
  <cp:lastModifiedBy>MARIA EUGENIA LAGO</cp:lastModifiedBy>
  <cp:revision>45</cp:revision>
  <dcterms:created xsi:type="dcterms:W3CDTF">2020-07-15T01:12:02Z</dcterms:created>
  <dcterms:modified xsi:type="dcterms:W3CDTF">2020-09-02T21:07:10Z</dcterms:modified>
</cp:coreProperties>
</file>